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535" r:id="rId3"/>
    <p:sldId id="257" r:id="rId4"/>
    <p:sldId id="356" r:id="rId5"/>
    <p:sldId id="258" r:id="rId6"/>
    <p:sldId id="261" r:id="rId7"/>
    <p:sldId id="266" r:id="rId8"/>
    <p:sldId id="270" r:id="rId9"/>
    <p:sldId id="262" r:id="rId10"/>
    <p:sldId id="264" r:id="rId11"/>
    <p:sldId id="265"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6" r:id="rId28"/>
    <p:sldId id="287" r:id="rId29"/>
    <p:sldId id="289" r:id="rId30"/>
    <p:sldId id="290" r:id="rId31"/>
    <p:sldId id="297" r:id="rId32"/>
    <p:sldId id="288" r:id="rId33"/>
    <p:sldId id="292" r:id="rId34"/>
    <p:sldId id="293" r:id="rId35"/>
    <p:sldId id="298" r:id="rId36"/>
    <p:sldId id="301" r:id="rId37"/>
    <p:sldId id="294" r:id="rId38"/>
    <p:sldId id="295" r:id="rId39"/>
    <p:sldId id="299" r:id="rId40"/>
    <p:sldId id="296" r:id="rId41"/>
    <p:sldId id="300" r:id="rId42"/>
    <p:sldId id="302" r:id="rId43"/>
    <p:sldId id="291" r:id="rId44"/>
    <p:sldId id="284" r:id="rId45"/>
    <p:sldId id="285" r:id="rId46"/>
    <p:sldId id="374" r:id="rId47"/>
    <p:sldId id="259" r:id="rId48"/>
    <p:sldId id="375" r:id="rId49"/>
    <p:sldId id="304" r:id="rId50"/>
    <p:sldId id="303" r:id="rId51"/>
    <p:sldId id="305" r:id="rId52"/>
    <p:sldId id="307" r:id="rId53"/>
    <p:sldId id="306" r:id="rId54"/>
    <p:sldId id="308" r:id="rId55"/>
    <p:sldId id="309" r:id="rId56"/>
    <p:sldId id="310" r:id="rId57"/>
    <p:sldId id="311" r:id="rId58"/>
    <p:sldId id="312" r:id="rId59"/>
    <p:sldId id="313" r:id="rId60"/>
    <p:sldId id="314" r:id="rId61"/>
    <p:sldId id="315" r:id="rId62"/>
    <p:sldId id="324" r:id="rId63"/>
    <p:sldId id="327" r:id="rId64"/>
    <p:sldId id="331" r:id="rId65"/>
    <p:sldId id="329" r:id="rId66"/>
    <p:sldId id="330" r:id="rId67"/>
    <p:sldId id="325" r:id="rId68"/>
    <p:sldId id="332" r:id="rId69"/>
    <p:sldId id="333" r:id="rId70"/>
    <p:sldId id="328" r:id="rId71"/>
    <p:sldId id="319" r:id="rId72"/>
    <p:sldId id="318" r:id="rId73"/>
    <p:sldId id="320" r:id="rId74"/>
    <p:sldId id="321" r:id="rId75"/>
    <p:sldId id="323" r:id="rId76"/>
    <p:sldId id="334" r:id="rId77"/>
    <p:sldId id="339" r:id="rId78"/>
    <p:sldId id="338" r:id="rId79"/>
    <p:sldId id="322" r:id="rId80"/>
    <p:sldId id="340" r:id="rId81"/>
    <p:sldId id="341" r:id="rId82"/>
    <p:sldId id="317" r:id="rId83"/>
    <p:sldId id="336" r:id="rId84"/>
    <p:sldId id="337" r:id="rId85"/>
    <p:sldId id="342" r:id="rId86"/>
    <p:sldId id="343" r:id="rId87"/>
    <p:sldId id="347" r:id="rId88"/>
    <p:sldId id="346" r:id="rId89"/>
    <p:sldId id="349" r:id="rId90"/>
    <p:sldId id="348" r:id="rId91"/>
    <p:sldId id="345" r:id="rId92"/>
    <p:sldId id="352" r:id="rId93"/>
    <p:sldId id="350" r:id="rId94"/>
    <p:sldId id="351" r:id="rId95"/>
    <p:sldId id="422" r:id="rId96"/>
    <p:sldId id="423" r:id="rId97"/>
    <p:sldId id="424" r:id="rId98"/>
    <p:sldId id="425" r:id="rId99"/>
    <p:sldId id="426" r:id="rId100"/>
    <p:sldId id="427" r:id="rId101"/>
    <p:sldId id="353" r:id="rId102"/>
    <p:sldId id="354" r:id="rId103"/>
    <p:sldId id="355" r:id="rId104"/>
    <p:sldId id="357" r:id="rId105"/>
    <p:sldId id="358" r:id="rId106"/>
    <p:sldId id="361" r:id="rId107"/>
    <p:sldId id="359" r:id="rId108"/>
    <p:sldId id="360" r:id="rId109"/>
    <p:sldId id="362" r:id="rId110"/>
    <p:sldId id="516" r:id="rId111"/>
    <p:sldId id="515" r:id="rId112"/>
    <p:sldId id="514" r:id="rId113"/>
    <p:sldId id="372" r:id="rId114"/>
    <p:sldId id="371" r:id="rId115"/>
    <p:sldId id="373" r:id="rId116"/>
    <p:sldId id="370" r:id="rId117"/>
    <p:sldId id="369" r:id="rId118"/>
    <p:sldId id="368" r:id="rId119"/>
    <p:sldId id="260" r:id="rId120"/>
    <p:sldId id="430" r:id="rId121"/>
    <p:sldId id="363" r:id="rId122"/>
    <p:sldId id="364" r:id="rId123"/>
    <p:sldId id="365" r:id="rId124"/>
    <p:sldId id="366" r:id="rId125"/>
    <p:sldId id="367" r:id="rId126"/>
    <p:sldId id="458" r:id="rId127"/>
    <p:sldId id="459" r:id="rId128"/>
    <p:sldId id="460" r:id="rId129"/>
    <p:sldId id="461" r:id="rId130"/>
    <p:sldId id="462" r:id="rId131"/>
    <p:sldId id="463" r:id="rId132"/>
    <p:sldId id="464" r:id="rId133"/>
    <p:sldId id="376" r:id="rId134"/>
    <p:sldId id="377" r:id="rId135"/>
    <p:sldId id="378" r:id="rId136"/>
    <p:sldId id="379" r:id="rId137"/>
    <p:sldId id="380" r:id="rId138"/>
    <p:sldId id="381" r:id="rId139"/>
    <p:sldId id="382" r:id="rId140"/>
    <p:sldId id="383" r:id="rId141"/>
    <p:sldId id="384" r:id="rId142"/>
    <p:sldId id="385" r:id="rId143"/>
    <p:sldId id="386" r:id="rId144"/>
    <p:sldId id="457" r:id="rId145"/>
    <p:sldId id="388" r:id="rId146"/>
    <p:sldId id="390" r:id="rId147"/>
    <p:sldId id="389"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4" r:id="rId171"/>
    <p:sldId id="415" r:id="rId172"/>
    <p:sldId id="413" r:id="rId173"/>
    <p:sldId id="416" r:id="rId174"/>
    <p:sldId id="417" r:id="rId175"/>
    <p:sldId id="418" r:id="rId176"/>
    <p:sldId id="419" r:id="rId177"/>
    <p:sldId id="420" r:id="rId178"/>
    <p:sldId id="421" r:id="rId179"/>
    <p:sldId id="428" r:id="rId180"/>
    <p:sldId id="429" r:id="rId181"/>
    <p:sldId id="451" r:id="rId182"/>
    <p:sldId id="524" r:id="rId183"/>
    <p:sldId id="523" r:id="rId184"/>
    <p:sldId id="522" r:id="rId185"/>
    <p:sldId id="496" r:id="rId186"/>
    <p:sldId id="495" r:id="rId187"/>
    <p:sldId id="494" r:id="rId188"/>
    <p:sldId id="452" r:id="rId189"/>
    <p:sldId id="455" r:id="rId190"/>
    <p:sldId id="453" r:id="rId191"/>
    <p:sldId id="454" r:id="rId192"/>
    <p:sldId id="456" r:id="rId193"/>
    <p:sldId id="434" r:id="rId194"/>
    <p:sldId id="435" r:id="rId195"/>
    <p:sldId id="436" r:id="rId196"/>
    <p:sldId id="437" r:id="rId197"/>
    <p:sldId id="438" r:id="rId198"/>
    <p:sldId id="439" r:id="rId199"/>
    <p:sldId id="440" r:id="rId200"/>
    <p:sldId id="441" r:id="rId201"/>
    <p:sldId id="466" r:id="rId202"/>
    <p:sldId id="469" r:id="rId203"/>
    <p:sldId id="470" r:id="rId204"/>
    <p:sldId id="472" r:id="rId205"/>
    <p:sldId id="473" r:id="rId206"/>
    <p:sldId id="474" r:id="rId207"/>
    <p:sldId id="471" r:id="rId208"/>
    <p:sldId id="476" r:id="rId209"/>
    <p:sldId id="477" r:id="rId210"/>
    <p:sldId id="478" r:id="rId211"/>
    <p:sldId id="479" r:id="rId212"/>
    <p:sldId id="480" r:id="rId213"/>
    <p:sldId id="481" r:id="rId214"/>
    <p:sldId id="482" r:id="rId215"/>
    <p:sldId id="484" r:id="rId216"/>
    <p:sldId id="483" r:id="rId217"/>
    <p:sldId id="475" r:id="rId218"/>
    <p:sldId id="487" r:id="rId219"/>
    <p:sldId id="486" r:id="rId220"/>
    <p:sldId id="485" r:id="rId221"/>
    <p:sldId id="490" r:id="rId222"/>
    <p:sldId id="489" r:id="rId223"/>
    <p:sldId id="488" r:id="rId224"/>
    <p:sldId id="493" r:id="rId225"/>
    <p:sldId id="492" r:id="rId226"/>
    <p:sldId id="491" r:id="rId227"/>
    <p:sldId id="500" r:id="rId228"/>
    <p:sldId id="499" r:id="rId229"/>
    <p:sldId id="501" r:id="rId230"/>
    <p:sldId id="498" r:id="rId231"/>
    <p:sldId id="502" r:id="rId232"/>
    <p:sldId id="504" r:id="rId233"/>
    <p:sldId id="503" r:id="rId234"/>
    <p:sldId id="505" r:id="rId235"/>
    <p:sldId id="507" r:id="rId236"/>
    <p:sldId id="506" r:id="rId237"/>
    <p:sldId id="497" r:id="rId238"/>
    <p:sldId id="510" r:id="rId239"/>
    <p:sldId id="509" r:id="rId240"/>
    <p:sldId id="508" r:id="rId241"/>
    <p:sldId id="513" r:id="rId242"/>
    <p:sldId id="512" r:id="rId243"/>
    <p:sldId id="511" r:id="rId244"/>
    <p:sldId id="519" r:id="rId245"/>
    <p:sldId id="518" r:id="rId246"/>
    <p:sldId id="446" r:id="rId247"/>
    <p:sldId id="521" r:id="rId248"/>
    <p:sldId id="520" r:id="rId249"/>
    <p:sldId id="533" r:id="rId250"/>
    <p:sldId id="530" r:id="rId251"/>
    <p:sldId id="531" r:id="rId252"/>
    <p:sldId id="532" r:id="rId253"/>
    <p:sldId id="529" r:id="rId254"/>
    <p:sldId id="528" r:id="rId255"/>
    <p:sldId id="527" r:id="rId256"/>
    <p:sldId id="534" r:id="rId257"/>
    <p:sldId id="526" r:id="rId258"/>
    <p:sldId id="536" r:id="rId259"/>
    <p:sldId id="538" r:id="rId260"/>
    <p:sldId id="539" r:id="rId261"/>
    <p:sldId id="540" r:id="rId2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nger DaMan" initials="RD" lastIdx="1" clrIdx="0">
    <p:extLst>
      <p:ext uri="{19B8F6BF-5375-455C-9EA6-DF929625EA0E}">
        <p15:presenceInfo xmlns:p15="http://schemas.microsoft.com/office/powerpoint/2012/main" userId="71ee6eea6d54cb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5" d="100"/>
          <a:sy n="85" d="100"/>
        </p:scale>
        <p:origin x="90"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BEBEAE-8540-4767-8830-2E56B1360D0D}" type="doc">
      <dgm:prSet loTypeId="urn:microsoft.com/office/officeart/2005/8/layout/architecture" loCatId="hierarchy" qsTypeId="urn:microsoft.com/office/officeart/2005/8/quickstyle/3d7" qsCatId="3D" csTypeId="urn:microsoft.com/office/officeart/2005/8/colors/colorful1" csCatId="colorful" phldr="1"/>
      <dgm:spPr/>
      <dgm:t>
        <a:bodyPr/>
        <a:lstStyle/>
        <a:p>
          <a:endParaRPr lang="en-US"/>
        </a:p>
      </dgm:t>
    </dgm:pt>
    <dgm:pt modelId="{4FC08CFE-C2F2-4CF2-9B49-B2F1598076AC}">
      <dgm:prSet phldrT="[Text]"/>
      <dgm:spPr/>
      <dgm:t>
        <a:bodyPr/>
        <a:lstStyle/>
        <a:p>
          <a:r>
            <a:rPr lang="en-US" dirty="0" smtClean="0"/>
            <a:t>Hardware</a:t>
          </a:r>
          <a:endParaRPr lang="en-US" dirty="0"/>
        </a:p>
      </dgm:t>
    </dgm:pt>
    <dgm:pt modelId="{D36F0B56-1D9A-4E44-BC2B-B93990F09178}" type="parTrans" cxnId="{68FA02B6-4B54-4303-A8B0-EF3FD1941040}">
      <dgm:prSet/>
      <dgm:spPr/>
      <dgm:t>
        <a:bodyPr/>
        <a:lstStyle/>
        <a:p>
          <a:endParaRPr lang="en-US"/>
        </a:p>
      </dgm:t>
    </dgm:pt>
    <dgm:pt modelId="{7F4D0D7F-7A6E-49AC-87DE-2BE9BA9AD869}" type="sibTrans" cxnId="{68FA02B6-4B54-4303-A8B0-EF3FD1941040}">
      <dgm:prSet/>
      <dgm:spPr/>
      <dgm:t>
        <a:bodyPr/>
        <a:lstStyle/>
        <a:p>
          <a:endParaRPr lang="en-US"/>
        </a:p>
      </dgm:t>
    </dgm:pt>
    <dgm:pt modelId="{5F68F457-3A6B-40F5-9E57-CD960EDEE28B}">
      <dgm:prSet phldrT="[Text]"/>
      <dgm:spPr/>
      <dgm:t>
        <a:bodyPr/>
        <a:lstStyle/>
        <a:p>
          <a:r>
            <a:rPr lang="en-US" dirty="0" smtClean="0"/>
            <a:t>Operating System</a:t>
          </a:r>
          <a:endParaRPr lang="en-US" dirty="0"/>
        </a:p>
      </dgm:t>
    </dgm:pt>
    <dgm:pt modelId="{54E7BF62-7870-481E-819B-797CC513C20E}" type="parTrans" cxnId="{6D947692-380E-45DC-BE17-7F6E8554F532}">
      <dgm:prSet/>
      <dgm:spPr/>
      <dgm:t>
        <a:bodyPr/>
        <a:lstStyle/>
        <a:p>
          <a:endParaRPr lang="en-US"/>
        </a:p>
      </dgm:t>
    </dgm:pt>
    <dgm:pt modelId="{B19E70CF-A506-49BF-B72E-B4D3A1B42B7B}" type="sibTrans" cxnId="{6D947692-380E-45DC-BE17-7F6E8554F532}">
      <dgm:prSet/>
      <dgm:spPr/>
      <dgm:t>
        <a:bodyPr/>
        <a:lstStyle/>
        <a:p>
          <a:endParaRPr lang="en-US"/>
        </a:p>
      </dgm:t>
    </dgm:pt>
    <dgm:pt modelId="{8DAA8D8C-E412-48EA-871B-BCBAAAFD2C18}">
      <dgm:prSet phldrT="[Text]"/>
      <dgm:spPr/>
      <dgm:t>
        <a:bodyPr/>
        <a:lstStyle/>
        <a:p>
          <a:r>
            <a:rPr lang="en-US" dirty="0" smtClean="0"/>
            <a:t>Common Language Runtime (CLR)</a:t>
          </a:r>
          <a:endParaRPr lang="en-US" dirty="0"/>
        </a:p>
      </dgm:t>
    </dgm:pt>
    <dgm:pt modelId="{F88EAFBE-0D6D-49E3-91D7-723A4FF4F178}" type="parTrans" cxnId="{E89FB6CB-CDDA-47A7-BCE4-55DA64050E99}">
      <dgm:prSet/>
      <dgm:spPr/>
      <dgm:t>
        <a:bodyPr/>
        <a:lstStyle/>
        <a:p>
          <a:endParaRPr lang="en-US"/>
        </a:p>
      </dgm:t>
    </dgm:pt>
    <dgm:pt modelId="{3879B79D-583D-4EDB-A9C0-B7E6972AB6BF}" type="sibTrans" cxnId="{E89FB6CB-CDDA-47A7-BCE4-55DA64050E99}">
      <dgm:prSet/>
      <dgm:spPr/>
      <dgm:t>
        <a:bodyPr/>
        <a:lstStyle/>
        <a:p>
          <a:endParaRPr lang="en-US"/>
        </a:p>
      </dgm:t>
    </dgm:pt>
    <dgm:pt modelId="{7AD1AA8A-6613-4504-9667-9EF375A2B07A}">
      <dgm:prSet phldrT="[Text]"/>
      <dgm:spPr/>
      <dgm:t>
        <a:bodyPr/>
        <a:lstStyle/>
        <a:p>
          <a:r>
            <a:rPr lang="en-US" dirty="0" smtClean="0"/>
            <a:t>Common Intermediate Language</a:t>
          </a:r>
          <a:endParaRPr lang="en-US" dirty="0"/>
        </a:p>
      </dgm:t>
    </dgm:pt>
    <dgm:pt modelId="{7D8DD2EB-0D18-4E62-A9AD-806274F34125}" type="parTrans" cxnId="{1629D5CD-0404-449F-B838-AFA40209251A}">
      <dgm:prSet/>
      <dgm:spPr/>
      <dgm:t>
        <a:bodyPr/>
        <a:lstStyle/>
        <a:p>
          <a:endParaRPr lang="en-US"/>
        </a:p>
      </dgm:t>
    </dgm:pt>
    <dgm:pt modelId="{6807A6C9-F055-4638-B23C-E9E5A657A6FF}" type="sibTrans" cxnId="{1629D5CD-0404-449F-B838-AFA40209251A}">
      <dgm:prSet/>
      <dgm:spPr/>
      <dgm:t>
        <a:bodyPr/>
        <a:lstStyle/>
        <a:p>
          <a:endParaRPr lang="en-US"/>
        </a:p>
      </dgm:t>
    </dgm:pt>
    <dgm:pt modelId="{E9A23900-C37E-4E0F-99B6-23366996622B}">
      <dgm:prSet phldrT="[Text]"/>
      <dgm:spPr/>
      <dgm:t>
        <a:bodyPr/>
        <a:lstStyle/>
        <a:p>
          <a:r>
            <a:rPr lang="en-US" dirty="0" smtClean="0"/>
            <a:t>C#, F#, VB.NET Classes</a:t>
          </a:r>
          <a:endParaRPr lang="en-US" dirty="0"/>
        </a:p>
      </dgm:t>
    </dgm:pt>
    <dgm:pt modelId="{CB019B54-9EBB-475B-9393-9E52FE02DEF0}" type="parTrans" cxnId="{7662B779-A48C-457C-900B-600610A270A3}">
      <dgm:prSet/>
      <dgm:spPr/>
      <dgm:t>
        <a:bodyPr/>
        <a:lstStyle/>
        <a:p>
          <a:endParaRPr lang="en-US"/>
        </a:p>
      </dgm:t>
    </dgm:pt>
    <dgm:pt modelId="{CFD64B34-6868-4BD8-96F3-4912DE1C2A01}" type="sibTrans" cxnId="{7662B779-A48C-457C-900B-600610A270A3}">
      <dgm:prSet/>
      <dgm:spPr/>
      <dgm:t>
        <a:bodyPr/>
        <a:lstStyle/>
        <a:p>
          <a:endParaRPr lang="en-US"/>
        </a:p>
      </dgm:t>
    </dgm:pt>
    <dgm:pt modelId="{CADCE447-F4E7-4FE3-9737-85C1A2C20258}">
      <dgm:prSet phldrT="[Text]"/>
      <dgm:spPr/>
      <dgm:t>
        <a:bodyPr/>
        <a:lstStyle/>
        <a:p>
          <a:r>
            <a:rPr lang="en-US" dirty="0" smtClean="0"/>
            <a:t>Just In Time Compiler (Machine Code)</a:t>
          </a:r>
          <a:endParaRPr lang="en-US" dirty="0"/>
        </a:p>
      </dgm:t>
    </dgm:pt>
    <dgm:pt modelId="{A36602AA-8FC9-4C12-BEEF-4F98EDC35122}" type="parTrans" cxnId="{5E02ED7F-BF41-433F-AC3A-C370B37CF3F4}">
      <dgm:prSet/>
      <dgm:spPr/>
      <dgm:t>
        <a:bodyPr/>
        <a:lstStyle/>
        <a:p>
          <a:endParaRPr lang="en-US"/>
        </a:p>
      </dgm:t>
    </dgm:pt>
    <dgm:pt modelId="{41DE3E71-FEED-4228-B63D-74B34C6A9984}" type="sibTrans" cxnId="{5E02ED7F-BF41-433F-AC3A-C370B37CF3F4}">
      <dgm:prSet/>
      <dgm:spPr/>
      <dgm:t>
        <a:bodyPr/>
        <a:lstStyle/>
        <a:p>
          <a:endParaRPr lang="en-US"/>
        </a:p>
      </dgm:t>
    </dgm:pt>
    <dgm:pt modelId="{D566D32A-62A6-4AD5-9911-C7CAF391D498}">
      <dgm:prSet phldrT="[Text]"/>
      <dgm:spPr/>
      <dgm:t>
        <a:bodyPr/>
        <a:lstStyle/>
        <a:p>
          <a:r>
            <a:rPr lang="en-US" dirty="0" smtClean="0"/>
            <a:t>Class Library</a:t>
          </a:r>
          <a:endParaRPr lang="en-US" dirty="0"/>
        </a:p>
      </dgm:t>
    </dgm:pt>
    <dgm:pt modelId="{B9E596D8-5F21-4403-9C7D-CA009CB91702}" type="parTrans" cxnId="{3920C414-A5F7-44AB-A33A-8B06DBFF1BE7}">
      <dgm:prSet/>
      <dgm:spPr/>
      <dgm:t>
        <a:bodyPr/>
        <a:lstStyle/>
        <a:p>
          <a:endParaRPr lang="en-US"/>
        </a:p>
      </dgm:t>
    </dgm:pt>
    <dgm:pt modelId="{4E99CFF9-5F1B-4425-8F51-94CC06C75F6D}" type="sibTrans" cxnId="{3920C414-A5F7-44AB-A33A-8B06DBFF1BE7}">
      <dgm:prSet/>
      <dgm:spPr/>
      <dgm:t>
        <a:bodyPr/>
        <a:lstStyle/>
        <a:p>
          <a:endParaRPr lang="en-US"/>
        </a:p>
      </dgm:t>
    </dgm:pt>
    <dgm:pt modelId="{44B336A4-3CA7-44ED-BF1D-F850D182E95A}" type="pres">
      <dgm:prSet presAssocID="{FFBEBEAE-8540-4767-8830-2E56B1360D0D}" presName="Name0" presStyleCnt="0">
        <dgm:presLayoutVars>
          <dgm:chPref val="1"/>
          <dgm:dir/>
          <dgm:animOne val="branch"/>
          <dgm:animLvl val="lvl"/>
          <dgm:resizeHandles/>
        </dgm:presLayoutVars>
      </dgm:prSet>
      <dgm:spPr/>
      <dgm:t>
        <a:bodyPr/>
        <a:lstStyle/>
        <a:p>
          <a:endParaRPr lang="en-US"/>
        </a:p>
      </dgm:t>
    </dgm:pt>
    <dgm:pt modelId="{58DAFA22-D22A-4C4D-82EA-971EE9072F85}" type="pres">
      <dgm:prSet presAssocID="{4FC08CFE-C2F2-4CF2-9B49-B2F1598076AC}" presName="vertOne" presStyleCnt="0"/>
      <dgm:spPr/>
    </dgm:pt>
    <dgm:pt modelId="{4B9FC6F2-5DF6-4F17-8EB5-8A0662117A20}" type="pres">
      <dgm:prSet presAssocID="{4FC08CFE-C2F2-4CF2-9B49-B2F1598076AC}" presName="txOne" presStyleLbl="node0" presStyleIdx="0" presStyleCnt="1">
        <dgm:presLayoutVars>
          <dgm:chPref val="3"/>
        </dgm:presLayoutVars>
      </dgm:prSet>
      <dgm:spPr/>
      <dgm:t>
        <a:bodyPr/>
        <a:lstStyle/>
        <a:p>
          <a:endParaRPr lang="en-US"/>
        </a:p>
      </dgm:t>
    </dgm:pt>
    <dgm:pt modelId="{508B4A40-8D12-4E68-A697-B4FAB29D097E}" type="pres">
      <dgm:prSet presAssocID="{4FC08CFE-C2F2-4CF2-9B49-B2F1598076AC}" presName="parTransOne" presStyleCnt="0"/>
      <dgm:spPr/>
    </dgm:pt>
    <dgm:pt modelId="{AC6728B1-E48D-4481-8619-C22C1CC2CBCE}" type="pres">
      <dgm:prSet presAssocID="{4FC08CFE-C2F2-4CF2-9B49-B2F1598076AC}" presName="horzOne" presStyleCnt="0"/>
      <dgm:spPr/>
    </dgm:pt>
    <dgm:pt modelId="{0EEE878E-BB00-44E4-84BA-0428F8DBB790}" type="pres">
      <dgm:prSet presAssocID="{5F68F457-3A6B-40F5-9E57-CD960EDEE28B}" presName="vertTwo" presStyleCnt="0"/>
      <dgm:spPr/>
    </dgm:pt>
    <dgm:pt modelId="{542F569B-1F7E-41E2-BCF5-89AA8157AC08}" type="pres">
      <dgm:prSet presAssocID="{5F68F457-3A6B-40F5-9E57-CD960EDEE28B}" presName="txTwo" presStyleLbl="node2" presStyleIdx="0" presStyleCnt="1" custLinFactNeighborX="-1063" custLinFactNeighborY="-7863">
        <dgm:presLayoutVars>
          <dgm:chPref val="3"/>
        </dgm:presLayoutVars>
      </dgm:prSet>
      <dgm:spPr/>
      <dgm:t>
        <a:bodyPr/>
        <a:lstStyle/>
        <a:p>
          <a:endParaRPr lang="en-US"/>
        </a:p>
      </dgm:t>
    </dgm:pt>
    <dgm:pt modelId="{5D118474-55F9-401F-8762-A3F542507824}" type="pres">
      <dgm:prSet presAssocID="{5F68F457-3A6B-40F5-9E57-CD960EDEE28B}" presName="parTransTwo" presStyleCnt="0"/>
      <dgm:spPr/>
    </dgm:pt>
    <dgm:pt modelId="{CE0EAB84-1E78-4E67-99DE-CFADBD80C8AA}" type="pres">
      <dgm:prSet presAssocID="{5F68F457-3A6B-40F5-9E57-CD960EDEE28B}" presName="horzTwo" presStyleCnt="0"/>
      <dgm:spPr/>
    </dgm:pt>
    <dgm:pt modelId="{AA6B2041-C962-483C-83C0-95526240E3D6}" type="pres">
      <dgm:prSet presAssocID="{CADCE447-F4E7-4FE3-9737-85C1A2C20258}" presName="vertThree" presStyleCnt="0"/>
      <dgm:spPr/>
    </dgm:pt>
    <dgm:pt modelId="{79AE8377-4AE7-4EB9-863E-E8F9574DDC8B}" type="pres">
      <dgm:prSet presAssocID="{CADCE447-F4E7-4FE3-9737-85C1A2C20258}" presName="txThree" presStyleLbl="node3" presStyleIdx="0" presStyleCnt="1">
        <dgm:presLayoutVars>
          <dgm:chPref val="3"/>
        </dgm:presLayoutVars>
      </dgm:prSet>
      <dgm:spPr/>
      <dgm:t>
        <a:bodyPr/>
        <a:lstStyle/>
        <a:p>
          <a:endParaRPr lang="en-US"/>
        </a:p>
      </dgm:t>
    </dgm:pt>
    <dgm:pt modelId="{A650F935-12FF-44F2-88A2-0F596F6F228E}" type="pres">
      <dgm:prSet presAssocID="{CADCE447-F4E7-4FE3-9737-85C1A2C20258}" presName="parTransThree" presStyleCnt="0"/>
      <dgm:spPr/>
    </dgm:pt>
    <dgm:pt modelId="{D8D7AAB0-6B38-43DD-8627-0B96E9070FE1}" type="pres">
      <dgm:prSet presAssocID="{CADCE447-F4E7-4FE3-9737-85C1A2C20258}" presName="horzThree" presStyleCnt="0"/>
      <dgm:spPr/>
    </dgm:pt>
    <dgm:pt modelId="{94D1D1E1-F89F-4359-A504-35B0808C44A1}" type="pres">
      <dgm:prSet presAssocID="{8DAA8D8C-E412-48EA-871B-BCBAAAFD2C18}" presName="vertFour" presStyleCnt="0">
        <dgm:presLayoutVars>
          <dgm:chPref val="3"/>
        </dgm:presLayoutVars>
      </dgm:prSet>
      <dgm:spPr/>
    </dgm:pt>
    <dgm:pt modelId="{47A2042B-1F1A-449C-80A6-1DBD7850A71D}" type="pres">
      <dgm:prSet presAssocID="{8DAA8D8C-E412-48EA-871B-BCBAAAFD2C18}" presName="txFour" presStyleLbl="node4" presStyleIdx="0" presStyleCnt="4">
        <dgm:presLayoutVars>
          <dgm:chPref val="3"/>
        </dgm:presLayoutVars>
      </dgm:prSet>
      <dgm:spPr/>
      <dgm:t>
        <a:bodyPr/>
        <a:lstStyle/>
        <a:p>
          <a:endParaRPr lang="en-US"/>
        </a:p>
      </dgm:t>
    </dgm:pt>
    <dgm:pt modelId="{0149DBC6-46B6-437F-AF0B-9C334CC42B09}" type="pres">
      <dgm:prSet presAssocID="{8DAA8D8C-E412-48EA-871B-BCBAAAFD2C18}" presName="parTransFour" presStyleCnt="0"/>
      <dgm:spPr/>
    </dgm:pt>
    <dgm:pt modelId="{5CC7D2BF-6FED-4DC3-B88B-5766577DC048}" type="pres">
      <dgm:prSet presAssocID="{8DAA8D8C-E412-48EA-871B-BCBAAAFD2C18}" presName="horzFour" presStyleCnt="0"/>
      <dgm:spPr/>
    </dgm:pt>
    <dgm:pt modelId="{BA91303E-B3AB-4ABB-9DFF-3B4ED07E8B19}" type="pres">
      <dgm:prSet presAssocID="{7AD1AA8A-6613-4504-9667-9EF375A2B07A}" presName="vertFour" presStyleCnt="0">
        <dgm:presLayoutVars>
          <dgm:chPref val="3"/>
        </dgm:presLayoutVars>
      </dgm:prSet>
      <dgm:spPr/>
    </dgm:pt>
    <dgm:pt modelId="{43D11C65-3FAC-423D-8B35-B7461CCFADA2}" type="pres">
      <dgm:prSet presAssocID="{7AD1AA8A-6613-4504-9667-9EF375A2B07A}" presName="txFour" presStyleLbl="node4" presStyleIdx="1" presStyleCnt="4">
        <dgm:presLayoutVars>
          <dgm:chPref val="3"/>
        </dgm:presLayoutVars>
      </dgm:prSet>
      <dgm:spPr/>
      <dgm:t>
        <a:bodyPr/>
        <a:lstStyle/>
        <a:p>
          <a:endParaRPr lang="en-US"/>
        </a:p>
      </dgm:t>
    </dgm:pt>
    <dgm:pt modelId="{D643CF5E-A56C-4604-8D88-5A477D83E462}" type="pres">
      <dgm:prSet presAssocID="{7AD1AA8A-6613-4504-9667-9EF375A2B07A}" presName="parTransFour" presStyleCnt="0"/>
      <dgm:spPr/>
    </dgm:pt>
    <dgm:pt modelId="{4DAA72D0-2F6D-4FFA-ACB4-ED9550BA5C4F}" type="pres">
      <dgm:prSet presAssocID="{7AD1AA8A-6613-4504-9667-9EF375A2B07A}" presName="horzFour" presStyleCnt="0"/>
      <dgm:spPr/>
    </dgm:pt>
    <dgm:pt modelId="{8366AD3D-BE9D-486E-963F-6355B7ACF91C}" type="pres">
      <dgm:prSet presAssocID="{D566D32A-62A6-4AD5-9911-C7CAF391D498}" presName="vertFour" presStyleCnt="0">
        <dgm:presLayoutVars>
          <dgm:chPref val="3"/>
        </dgm:presLayoutVars>
      </dgm:prSet>
      <dgm:spPr/>
    </dgm:pt>
    <dgm:pt modelId="{ABEA047E-9424-478D-8F89-84360E410243}" type="pres">
      <dgm:prSet presAssocID="{D566D32A-62A6-4AD5-9911-C7CAF391D498}" presName="txFour" presStyleLbl="node4" presStyleIdx="2" presStyleCnt="4">
        <dgm:presLayoutVars>
          <dgm:chPref val="3"/>
        </dgm:presLayoutVars>
      </dgm:prSet>
      <dgm:spPr/>
      <dgm:t>
        <a:bodyPr/>
        <a:lstStyle/>
        <a:p>
          <a:endParaRPr lang="en-US"/>
        </a:p>
      </dgm:t>
    </dgm:pt>
    <dgm:pt modelId="{61AEF2FF-661F-4AB3-A72D-097955233673}" type="pres">
      <dgm:prSet presAssocID="{D566D32A-62A6-4AD5-9911-C7CAF391D498}" presName="horzFour" presStyleCnt="0"/>
      <dgm:spPr/>
    </dgm:pt>
    <dgm:pt modelId="{EB6E6A4E-C2AA-40F3-A3F0-3A0795AAE112}" type="pres">
      <dgm:prSet presAssocID="{4E99CFF9-5F1B-4425-8F51-94CC06C75F6D}" presName="sibSpaceFour" presStyleCnt="0"/>
      <dgm:spPr/>
    </dgm:pt>
    <dgm:pt modelId="{4F3ED350-9137-44C9-8E55-D2E4C2F8EA36}" type="pres">
      <dgm:prSet presAssocID="{E9A23900-C37E-4E0F-99B6-23366996622B}" presName="vertFour" presStyleCnt="0">
        <dgm:presLayoutVars>
          <dgm:chPref val="3"/>
        </dgm:presLayoutVars>
      </dgm:prSet>
      <dgm:spPr/>
    </dgm:pt>
    <dgm:pt modelId="{A101B00D-F99C-4AEB-8D56-F9737B0C78D1}" type="pres">
      <dgm:prSet presAssocID="{E9A23900-C37E-4E0F-99B6-23366996622B}" presName="txFour" presStyleLbl="node4" presStyleIdx="3" presStyleCnt="4">
        <dgm:presLayoutVars>
          <dgm:chPref val="3"/>
        </dgm:presLayoutVars>
      </dgm:prSet>
      <dgm:spPr/>
      <dgm:t>
        <a:bodyPr/>
        <a:lstStyle/>
        <a:p>
          <a:endParaRPr lang="en-US"/>
        </a:p>
      </dgm:t>
    </dgm:pt>
    <dgm:pt modelId="{9F0F1447-29D5-4A01-9566-481CCCAED931}" type="pres">
      <dgm:prSet presAssocID="{E9A23900-C37E-4E0F-99B6-23366996622B}" presName="horzFour" presStyleCnt="0"/>
      <dgm:spPr/>
    </dgm:pt>
  </dgm:ptLst>
  <dgm:cxnLst>
    <dgm:cxn modelId="{06D12E23-0D0C-4CE3-9287-20ED3CD086E0}" type="presOf" srcId="{4FC08CFE-C2F2-4CF2-9B49-B2F1598076AC}" destId="{4B9FC6F2-5DF6-4F17-8EB5-8A0662117A20}" srcOrd="0" destOrd="0" presId="urn:microsoft.com/office/officeart/2005/8/layout/architecture"/>
    <dgm:cxn modelId="{6A4CF1FC-A103-477B-A9EE-EE25013A82E0}" type="presOf" srcId="{7AD1AA8A-6613-4504-9667-9EF375A2B07A}" destId="{43D11C65-3FAC-423D-8B35-B7461CCFADA2}" srcOrd="0" destOrd="0" presId="urn:microsoft.com/office/officeart/2005/8/layout/architecture"/>
    <dgm:cxn modelId="{68FA02B6-4B54-4303-A8B0-EF3FD1941040}" srcId="{FFBEBEAE-8540-4767-8830-2E56B1360D0D}" destId="{4FC08CFE-C2F2-4CF2-9B49-B2F1598076AC}" srcOrd="0" destOrd="0" parTransId="{D36F0B56-1D9A-4E44-BC2B-B93990F09178}" sibTransId="{7F4D0D7F-7A6E-49AC-87DE-2BE9BA9AD869}"/>
    <dgm:cxn modelId="{4E8896AD-D12E-4CBC-82CE-5A380448143F}" type="presOf" srcId="{E9A23900-C37E-4E0F-99B6-23366996622B}" destId="{A101B00D-F99C-4AEB-8D56-F9737B0C78D1}" srcOrd="0" destOrd="0" presId="urn:microsoft.com/office/officeart/2005/8/layout/architecture"/>
    <dgm:cxn modelId="{6D947692-380E-45DC-BE17-7F6E8554F532}" srcId="{4FC08CFE-C2F2-4CF2-9B49-B2F1598076AC}" destId="{5F68F457-3A6B-40F5-9E57-CD960EDEE28B}" srcOrd="0" destOrd="0" parTransId="{54E7BF62-7870-481E-819B-797CC513C20E}" sibTransId="{B19E70CF-A506-49BF-B72E-B4D3A1B42B7B}"/>
    <dgm:cxn modelId="{130E39E5-2BA3-4F46-80FE-05E63F1C21C2}" type="presOf" srcId="{D566D32A-62A6-4AD5-9911-C7CAF391D498}" destId="{ABEA047E-9424-478D-8F89-84360E410243}" srcOrd="0" destOrd="0" presId="urn:microsoft.com/office/officeart/2005/8/layout/architecture"/>
    <dgm:cxn modelId="{7662B779-A48C-457C-900B-600610A270A3}" srcId="{7AD1AA8A-6613-4504-9667-9EF375A2B07A}" destId="{E9A23900-C37E-4E0F-99B6-23366996622B}" srcOrd="1" destOrd="0" parTransId="{CB019B54-9EBB-475B-9393-9E52FE02DEF0}" sibTransId="{CFD64B34-6868-4BD8-96F3-4912DE1C2A01}"/>
    <dgm:cxn modelId="{1629D5CD-0404-449F-B838-AFA40209251A}" srcId="{8DAA8D8C-E412-48EA-871B-BCBAAAFD2C18}" destId="{7AD1AA8A-6613-4504-9667-9EF375A2B07A}" srcOrd="0" destOrd="0" parTransId="{7D8DD2EB-0D18-4E62-A9AD-806274F34125}" sibTransId="{6807A6C9-F055-4638-B23C-E9E5A657A6FF}"/>
    <dgm:cxn modelId="{5E02ED7F-BF41-433F-AC3A-C370B37CF3F4}" srcId="{5F68F457-3A6B-40F5-9E57-CD960EDEE28B}" destId="{CADCE447-F4E7-4FE3-9737-85C1A2C20258}" srcOrd="0" destOrd="0" parTransId="{A36602AA-8FC9-4C12-BEEF-4F98EDC35122}" sibTransId="{41DE3E71-FEED-4228-B63D-74B34C6A9984}"/>
    <dgm:cxn modelId="{3920C414-A5F7-44AB-A33A-8B06DBFF1BE7}" srcId="{7AD1AA8A-6613-4504-9667-9EF375A2B07A}" destId="{D566D32A-62A6-4AD5-9911-C7CAF391D498}" srcOrd="0" destOrd="0" parTransId="{B9E596D8-5F21-4403-9C7D-CA009CB91702}" sibTransId="{4E99CFF9-5F1B-4425-8F51-94CC06C75F6D}"/>
    <dgm:cxn modelId="{FBB27C72-C058-45F8-8CC5-568839B0A19A}" type="presOf" srcId="{FFBEBEAE-8540-4767-8830-2E56B1360D0D}" destId="{44B336A4-3CA7-44ED-BF1D-F850D182E95A}" srcOrd="0" destOrd="0" presId="urn:microsoft.com/office/officeart/2005/8/layout/architecture"/>
    <dgm:cxn modelId="{E89FB6CB-CDDA-47A7-BCE4-55DA64050E99}" srcId="{CADCE447-F4E7-4FE3-9737-85C1A2C20258}" destId="{8DAA8D8C-E412-48EA-871B-BCBAAAFD2C18}" srcOrd="0" destOrd="0" parTransId="{F88EAFBE-0D6D-49E3-91D7-723A4FF4F178}" sibTransId="{3879B79D-583D-4EDB-A9C0-B7E6972AB6BF}"/>
    <dgm:cxn modelId="{EB7C43B5-3580-4B8E-B370-78DB0ADB04F5}" type="presOf" srcId="{5F68F457-3A6B-40F5-9E57-CD960EDEE28B}" destId="{542F569B-1F7E-41E2-BCF5-89AA8157AC08}" srcOrd="0" destOrd="0" presId="urn:microsoft.com/office/officeart/2005/8/layout/architecture"/>
    <dgm:cxn modelId="{82D9F209-4234-4371-BD46-8637AAAA7DFF}" type="presOf" srcId="{CADCE447-F4E7-4FE3-9737-85C1A2C20258}" destId="{79AE8377-4AE7-4EB9-863E-E8F9574DDC8B}" srcOrd="0" destOrd="0" presId="urn:microsoft.com/office/officeart/2005/8/layout/architecture"/>
    <dgm:cxn modelId="{B714C691-A349-44A4-9B79-3AB831C2218B}" type="presOf" srcId="{8DAA8D8C-E412-48EA-871B-BCBAAAFD2C18}" destId="{47A2042B-1F1A-449C-80A6-1DBD7850A71D}" srcOrd="0" destOrd="0" presId="urn:microsoft.com/office/officeart/2005/8/layout/architecture"/>
    <dgm:cxn modelId="{E41A8038-1018-4B56-8F6F-8D96D76B4E6A}" type="presParOf" srcId="{44B336A4-3CA7-44ED-BF1D-F850D182E95A}" destId="{58DAFA22-D22A-4C4D-82EA-971EE9072F85}" srcOrd="0" destOrd="0" presId="urn:microsoft.com/office/officeart/2005/8/layout/architecture"/>
    <dgm:cxn modelId="{67C545BB-B3AC-44AB-A53C-9F7AC774CBBD}" type="presParOf" srcId="{58DAFA22-D22A-4C4D-82EA-971EE9072F85}" destId="{4B9FC6F2-5DF6-4F17-8EB5-8A0662117A20}" srcOrd="0" destOrd="0" presId="urn:microsoft.com/office/officeart/2005/8/layout/architecture"/>
    <dgm:cxn modelId="{AE3C47F6-AEFC-4967-9B9A-12D04F6B6E7C}" type="presParOf" srcId="{58DAFA22-D22A-4C4D-82EA-971EE9072F85}" destId="{508B4A40-8D12-4E68-A697-B4FAB29D097E}" srcOrd="1" destOrd="0" presId="urn:microsoft.com/office/officeart/2005/8/layout/architecture"/>
    <dgm:cxn modelId="{7863331B-A7C8-4C10-8CAC-BB4579E0B7E2}" type="presParOf" srcId="{58DAFA22-D22A-4C4D-82EA-971EE9072F85}" destId="{AC6728B1-E48D-4481-8619-C22C1CC2CBCE}" srcOrd="2" destOrd="0" presId="urn:microsoft.com/office/officeart/2005/8/layout/architecture"/>
    <dgm:cxn modelId="{D168F411-4608-469C-AB44-7E048FFBC605}" type="presParOf" srcId="{AC6728B1-E48D-4481-8619-C22C1CC2CBCE}" destId="{0EEE878E-BB00-44E4-84BA-0428F8DBB790}" srcOrd="0" destOrd="0" presId="urn:microsoft.com/office/officeart/2005/8/layout/architecture"/>
    <dgm:cxn modelId="{8ACB434B-6011-46D5-A9B3-061BC7C81FC5}" type="presParOf" srcId="{0EEE878E-BB00-44E4-84BA-0428F8DBB790}" destId="{542F569B-1F7E-41E2-BCF5-89AA8157AC08}" srcOrd="0" destOrd="0" presId="urn:microsoft.com/office/officeart/2005/8/layout/architecture"/>
    <dgm:cxn modelId="{45F37068-7436-4E4E-96A8-6708DF239926}" type="presParOf" srcId="{0EEE878E-BB00-44E4-84BA-0428F8DBB790}" destId="{5D118474-55F9-401F-8762-A3F542507824}" srcOrd="1" destOrd="0" presId="urn:microsoft.com/office/officeart/2005/8/layout/architecture"/>
    <dgm:cxn modelId="{D1AA5A45-9EAB-4A8F-AA96-13DB1B3B533E}" type="presParOf" srcId="{0EEE878E-BB00-44E4-84BA-0428F8DBB790}" destId="{CE0EAB84-1E78-4E67-99DE-CFADBD80C8AA}" srcOrd="2" destOrd="0" presId="urn:microsoft.com/office/officeart/2005/8/layout/architecture"/>
    <dgm:cxn modelId="{AC8B6F56-140C-4916-9D23-41B682BC97A0}" type="presParOf" srcId="{CE0EAB84-1E78-4E67-99DE-CFADBD80C8AA}" destId="{AA6B2041-C962-483C-83C0-95526240E3D6}" srcOrd="0" destOrd="0" presId="urn:microsoft.com/office/officeart/2005/8/layout/architecture"/>
    <dgm:cxn modelId="{A196EB58-404B-40FD-BB33-C81C2213C680}" type="presParOf" srcId="{AA6B2041-C962-483C-83C0-95526240E3D6}" destId="{79AE8377-4AE7-4EB9-863E-E8F9574DDC8B}" srcOrd="0" destOrd="0" presId="urn:microsoft.com/office/officeart/2005/8/layout/architecture"/>
    <dgm:cxn modelId="{5984B22C-5D68-456A-925B-7550020BDB3B}" type="presParOf" srcId="{AA6B2041-C962-483C-83C0-95526240E3D6}" destId="{A650F935-12FF-44F2-88A2-0F596F6F228E}" srcOrd="1" destOrd="0" presId="urn:microsoft.com/office/officeart/2005/8/layout/architecture"/>
    <dgm:cxn modelId="{5E46743C-33BF-4B8F-89B1-BE2E7967CC27}" type="presParOf" srcId="{AA6B2041-C962-483C-83C0-95526240E3D6}" destId="{D8D7AAB0-6B38-43DD-8627-0B96E9070FE1}" srcOrd="2" destOrd="0" presId="urn:microsoft.com/office/officeart/2005/8/layout/architecture"/>
    <dgm:cxn modelId="{54397488-16F0-49C7-B73B-B029D5C52855}" type="presParOf" srcId="{D8D7AAB0-6B38-43DD-8627-0B96E9070FE1}" destId="{94D1D1E1-F89F-4359-A504-35B0808C44A1}" srcOrd="0" destOrd="0" presId="urn:microsoft.com/office/officeart/2005/8/layout/architecture"/>
    <dgm:cxn modelId="{7C096F3A-A7C6-4F1C-AB04-658F196B3B9F}" type="presParOf" srcId="{94D1D1E1-F89F-4359-A504-35B0808C44A1}" destId="{47A2042B-1F1A-449C-80A6-1DBD7850A71D}" srcOrd="0" destOrd="0" presId="urn:microsoft.com/office/officeart/2005/8/layout/architecture"/>
    <dgm:cxn modelId="{B2C1E131-92E1-43CE-8940-673F650B19B9}" type="presParOf" srcId="{94D1D1E1-F89F-4359-A504-35B0808C44A1}" destId="{0149DBC6-46B6-437F-AF0B-9C334CC42B09}" srcOrd="1" destOrd="0" presId="urn:microsoft.com/office/officeart/2005/8/layout/architecture"/>
    <dgm:cxn modelId="{6D7B99F7-3370-45B5-BED0-18C3E04BA41A}" type="presParOf" srcId="{94D1D1E1-F89F-4359-A504-35B0808C44A1}" destId="{5CC7D2BF-6FED-4DC3-B88B-5766577DC048}" srcOrd="2" destOrd="0" presId="urn:microsoft.com/office/officeart/2005/8/layout/architecture"/>
    <dgm:cxn modelId="{E24FE466-7C25-44F5-96CE-F206FFEB9462}" type="presParOf" srcId="{5CC7D2BF-6FED-4DC3-B88B-5766577DC048}" destId="{BA91303E-B3AB-4ABB-9DFF-3B4ED07E8B19}" srcOrd="0" destOrd="0" presId="urn:microsoft.com/office/officeart/2005/8/layout/architecture"/>
    <dgm:cxn modelId="{4EBEB8D7-9D4C-417E-9080-221D3AD68DE2}" type="presParOf" srcId="{BA91303E-B3AB-4ABB-9DFF-3B4ED07E8B19}" destId="{43D11C65-3FAC-423D-8B35-B7461CCFADA2}" srcOrd="0" destOrd="0" presId="urn:microsoft.com/office/officeart/2005/8/layout/architecture"/>
    <dgm:cxn modelId="{B4CED4C9-84AF-4191-93DD-7F016245AE32}" type="presParOf" srcId="{BA91303E-B3AB-4ABB-9DFF-3B4ED07E8B19}" destId="{D643CF5E-A56C-4604-8D88-5A477D83E462}" srcOrd="1" destOrd="0" presId="urn:microsoft.com/office/officeart/2005/8/layout/architecture"/>
    <dgm:cxn modelId="{F82F6A8E-EED6-470A-96D5-600D7DE1FDCE}" type="presParOf" srcId="{BA91303E-B3AB-4ABB-9DFF-3B4ED07E8B19}" destId="{4DAA72D0-2F6D-4FFA-ACB4-ED9550BA5C4F}" srcOrd="2" destOrd="0" presId="urn:microsoft.com/office/officeart/2005/8/layout/architecture"/>
    <dgm:cxn modelId="{C3A0D769-4BA9-44B0-8917-90E2F8A0262A}" type="presParOf" srcId="{4DAA72D0-2F6D-4FFA-ACB4-ED9550BA5C4F}" destId="{8366AD3D-BE9D-486E-963F-6355B7ACF91C}" srcOrd="0" destOrd="0" presId="urn:microsoft.com/office/officeart/2005/8/layout/architecture"/>
    <dgm:cxn modelId="{0DC9CBB5-02CB-42F4-9BC4-093EFBFE337C}" type="presParOf" srcId="{8366AD3D-BE9D-486E-963F-6355B7ACF91C}" destId="{ABEA047E-9424-478D-8F89-84360E410243}" srcOrd="0" destOrd="0" presId="urn:microsoft.com/office/officeart/2005/8/layout/architecture"/>
    <dgm:cxn modelId="{197F151A-A12D-403E-A740-5CEB28A7A315}" type="presParOf" srcId="{8366AD3D-BE9D-486E-963F-6355B7ACF91C}" destId="{61AEF2FF-661F-4AB3-A72D-097955233673}" srcOrd="1" destOrd="0" presId="urn:microsoft.com/office/officeart/2005/8/layout/architecture"/>
    <dgm:cxn modelId="{35FBE61B-0959-4D4B-87E4-FEC579A04FD4}" type="presParOf" srcId="{4DAA72D0-2F6D-4FFA-ACB4-ED9550BA5C4F}" destId="{EB6E6A4E-C2AA-40F3-A3F0-3A0795AAE112}" srcOrd="1" destOrd="0" presId="urn:microsoft.com/office/officeart/2005/8/layout/architecture"/>
    <dgm:cxn modelId="{AACEF02F-62E9-4F08-A4B6-AAFB3AE03811}" type="presParOf" srcId="{4DAA72D0-2F6D-4FFA-ACB4-ED9550BA5C4F}" destId="{4F3ED350-9137-44C9-8E55-D2E4C2F8EA36}" srcOrd="2" destOrd="0" presId="urn:microsoft.com/office/officeart/2005/8/layout/architecture"/>
    <dgm:cxn modelId="{D6A56061-331C-4309-8F9C-103BA0AF43CE}" type="presParOf" srcId="{4F3ED350-9137-44C9-8E55-D2E4C2F8EA36}" destId="{A101B00D-F99C-4AEB-8D56-F9737B0C78D1}" srcOrd="0" destOrd="0" presId="urn:microsoft.com/office/officeart/2005/8/layout/architecture"/>
    <dgm:cxn modelId="{0A4E4901-3088-4DE8-ACE0-CE9CA6D502E1}" type="presParOf" srcId="{4F3ED350-9137-44C9-8E55-D2E4C2F8EA36}" destId="{9F0F1447-29D5-4A01-9566-481CCCAED931}"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3/8/2016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3/8/2016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3/8/2016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3/8/2016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3/8/2016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3/8/2016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3/8/2016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NET_Framework_version_history" TargetMode="External"/><Relationship Id="rId2" Type="http://schemas.openxmlformats.org/officeDocument/2006/relationships/hyperlink" Target="https://en.wikipedia.org/wiki/.NET_Framewor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visualstudio.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434667" y="218208"/>
            <a:ext cx="4782763" cy="646331"/>
          </a:xfrm>
          <a:prstGeom prst="rect">
            <a:avLst/>
          </a:prstGeom>
          <a:noFill/>
        </p:spPr>
        <p:txBody>
          <a:bodyPr wrap="square" rtlCol="0">
            <a:spAutoFit/>
          </a:bodyPr>
          <a:lstStyle/>
          <a:p>
            <a:r>
              <a:rPr lang="en-US" dirty="0" smtClean="0"/>
              <a:t>YouTube.com/</a:t>
            </a:r>
            <a:r>
              <a:rPr lang="en-US" dirty="0" err="1" smtClean="0"/>
              <a:t>ProgrammingMadeEZ</a:t>
            </a:r>
            <a:endParaRPr lang="en-US" dirty="0" smtClean="0"/>
          </a:p>
          <a:p>
            <a:r>
              <a:rPr lang="en-US" dirty="0" smtClean="0"/>
              <a:t>Techie-Tid-Bits.Blogspot.com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15" y="2753188"/>
            <a:ext cx="1446919" cy="1446919"/>
          </a:xfrm>
          <a:prstGeom prst="rect">
            <a:avLst/>
          </a:prstGeom>
        </p:spPr>
      </p:pic>
      <p:sp>
        <p:nvSpPr>
          <p:cNvPr id="6" name="Rectangle 5"/>
          <p:cNvSpPr/>
          <p:nvPr/>
        </p:nvSpPr>
        <p:spPr>
          <a:xfrm>
            <a:off x="5890045" y="2599485"/>
            <a:ext cx="6096000" cy="1754326"/>
          </a:xfrm>
          <a:prstGeom prst="rect">
            <a:avLst/>
          </a:prstGeom>
        </p:spPr>
        <p:txBody>
          <a:bodyPr>
            <a:spAutoFit/>
          </a:bodyPr>
          <a:lstStyle/>
          <a:p>
            <a:pPr marL="285750" indent="-285750">
              <a:buFont typeface="Arial" panose="020B0604020202020204" pitchFamily="34" charset="0"/>
              <a:buChar char="•"/>
            </a:pPr>
            <a:r>
              <a:rPr lang="en-US" dirty="0"/>
              <a:t>15+ years in Technology Industry</a:t>
            </a:r>
          </a:p>
          <a:p>
            <a:pPr marL="285750" indent="-285750">
              <a:buFont typeface="Arial" panose="020B0604020202020204" pitchFamily="34" charset="0"/>
              <a:buChar char="•"/>
            </a:pPr>
            <a:r>
              <a:rPr lang="en-US" dirty="0" smtClean="0"/>
              <a:t>MS SQL </a:t>
            </a:r>
            <a:r>
              <a:rPr lang="en-US" dirty="0"/>
              <a:t>Server DBA</a:t>
            </a:r>
          </a:p>
          <a:p>
            <a:pPr marL="285750" indent="-285750">
              <a:buFont typeface="Arial" panose="020B0604020202020204" pitchFamily="34" charset="0"/>
              <a:buChar char="•"/>
            </a:pPr>
            <a:r>
              <a:rPr lang="en-US" dirty="0"/>
              <a:t>Full Stack .NET Developer</a:t>
            </a:r>
          </a:p>
          <a:p>
            <a:r>
              <a:rPr lang="en-US" dirty="0"/>
              <a:t>	(emphasis on ASP.NET MVC)</a:t>
            </a:r>
          </a:p>
          <a:p>
            <a:pPr marL="285750" indent="-285750">
              <a:buFont typeface="Arial" panose="020B0604020202020204" pitchFamily="34" charset="0"/>
              <a:buChar char="•"/>
            </a:pPr>
            <a:r>
              <a:rPr lang="en-US" dirty="0"/>
              <a:t>Sr. Software Architect</a:t>
            </a:r>
          </a:p>
          <a:p>
            <a:pPr marL="285750" indent="-285750">
              <a:buFont typeface="Arial" panose="020B0604020202020204" pitchFamily="34" charset="0"/>
              <a:buChar char="•"/>
            </a:pPr>
            <a:r>
              <a:rPr lang="en-US" dirty="0" err="1"/>
              <a:t>Gartman</a:t>
            </a:r>
            <a:r>
              <a:rPr lang="en-US" dirty="0"/>
              <a:t> Technical Services</a:t>
            </a:r>
          </a:p>
        </p:txBody>
      </p:sp>
    </p:spTree>
    <p:extLst>
      <p:ext uri="{BB962C8B-B14F-4D97-AF65-F5344CB8AC3E}">
        <p14:creationId xmlns:p14="http://schemas.microsoft.com/office/powerpoint/2010/main" val="325904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7755" y="530404"/>
            <a:ext cx="10789041" cy="5922556"/>
          </a:xfrm>
          <a:prstGeom prst="rect">
            <a:avLst/>
          </a:prstGeom>
        </p:spPr>
      </p:pic>
      <p:sp>
        <p:nvSpPr>
          <p:cNvPr id="5" name="Right Arrow 4"/>
          <p:cNvSpPr/>
          <p:nvPr/>
        </p:nvSpPr>
        <p:spPr>
          <a:xfrm rot="10800000">
            <a:off x="2826327" y="4000500"/>
            <a:ext cx="935182"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1274618" y="900546"/>
            <a:ext cx="935182"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81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Strings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5756199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4988351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Variables</a:t>
            </a:r>
            <a:endParaRPr lang="en-US" dirty="0"/>
          </a:p>
        </p:txBody>
      </p:sp>
      <p:sp>
        <p:nvSpPr>
          <p:cNvPr id="3" name="Content Placeholder 2"/>
          <p:cNvSpPr>
            <a:spLocks noGrp="1"/>
          </p:cNvSpPr>
          <p:nvPr>
            <p:ph idx="1"/>
          </p:nvPr>
        </p:nvSpPr>
        <p:spPr>
          <a:xfrm>
            <a:off x="685800" y="2057402"/>
            <a:ext cx="10820400" cy="4161284"/>
          </a:xfrm>
        </p:spPr>
        <p:txBody>
          <a:bodyPr>
            <a:normAutofit/>
          </a:bodyPr>
          <a:lstStyle/>
          <a:p>
            <a:r>
              <a:rPr lang="en-US" dirty="0" smtClean="0"/>
              <a:t>Array variables allow you to store multiple values of the same data type in one variable.</a:t>
            </a:r>
          </a:p>
          <a:p>
            <a:pPr marL="0" indent="0">
              <a:buNone/>
            </a:pPr>
            <a:endParaRPr lang="en-US" dirty="0"/>
          </a:p>
          <a:p>
            <a:r>
              <a:rPr lang="en-US" dirty="0" smtClean="0"/>
              <a:t>Uses Index or Subscript to reference a specific value within the array</a:t>
            </a:r>
          </a:p>
          <a:p>
            <a:endParaRPr lang="en-US" dirty="0"/>
          </a:p>
          <a:p>
            <a:r>
              <a:rPr lang="en-US" dirty="0" smtClean="0"/>
              <a:t>Declared separately or with initial values</a:t>
            </a:r>
          </a:p>
          <a:p>
            <a:endParaRPr lang="en-US" dirty="0" smtClean="0"/>
          </a:p>
          <a:p>
            <a:r>
              <a:rPr lang="en-US" dirty="0" smtClean="0"/>
              <a:t>Declared with or without initial Index/Subscript ranges</a:t>
            </a:r>
          </a:p>
          <a:p>
            <a:endParaRPr lang="en-US" dirty="0"/>
          </a:p>
          <a:p>
            <a:r>
              <a:rPr lang="en-US" dirty="0" smtClean="0"/>
              <a:t>Value retrieval begins at Index/Subscript 0</a:t>
            </a:r>
          </a:p>
        </p:txBody>
      </p:sp>
    </p:spTree>
    <p:extLst>
      <p:ext uri="{BB962C8B-B14F-4D97-AF65-F5344CB8AC3E}">
        <p14:creationId xmlns:p14="http://schemas.microsoft.com/office/powerpoint/2010/main" val="22076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Variables</a:t>
            </a:r>
            <a:endParaRPr lang="en-US" dirty="0"/>
          </a:p>
        </p:txBody>
      </p:sp>
      <p:sp>
        <p:nvSpPr>
          <p:cNvPr id="3" name="Content Placeholder 2"/>
          <p:cNvSpPr>
            <a:spLocks noGrp="1"/>
          </p:cNvSpPr>
          <p:nvPr>
            <p:ph idx="1"/>
          </p:nvPr>
        </p:nvSpPr>
        <p:spPr>
          <a:xfrm>
            <a:off x="1101436" y="2493818"/>
            <a:ext cx="10404764" cy="3724867"/>
          </a:xfrm>
        </p:spPr>
        <p:txBody>
          <a:bodyPr/>
          <a:lstStyle/>
          <a:p>
            <a:r>
              <a:rPr lang="en-US" sz="2000" dirty="0" smtClean="0"/>
              <a:t>Declaration of Variable as an Array</a:t>
            </a:r>
          </a:p>
          <a:p>
            <a:endParaRPr lang="en-US" sz="2000" dirty="0" smtClean="0"/>
          </a:p>
          <a:p>
            <a:endParaRPr lang="en-US" sz="2000" dirty="0"/>
          </a:p>
          <a:p>
            <a:r>
              <a:rPr lang="en-US" sz="2000" dirty="0" smtClean="0"/>
              <a:t>Assign new Array to variable with Subscript Range</a:t>
            </a:r>
          </a:p>
          <a:p>
            <a:endParaRPr lang="en-US" sz="2000" dirty="0"/>
          </a:p>
          <a:p>
            <a:endParaRPr lang="en-US" sz="2000" dirty="0"/>
          </a:p>
          <a:p>
            <a:r>
              <a:rPr lang="en-US" sz="2000" dirty="0" smtClean="0"/>
              <a:t>Assign a value to the Subscript value</a:t>
            </a:r>
          </a:p>
          <a:p>
            <a:endParaRPr lang="en-US" dirty="0" smtClean="0"/>
          </a:p>
        </p:txBody>
      </p:sp>
      <p:pic>
        <p:nvPicPr>
          <p:cNvPr id="5" name="Picture 4"/>
          <p:cNvPicPr>
            <a:picLocks noChangeAspect="1"/>
          </p:cNvPicPr>
          <p:nvPr/>
        </p:nvPicPr>
        <p:blipFill>
          <a:blip r:embed="rId2"/>
          <a:stretch>
            <a:fillRect/>
          </a:stretch>
        </p:blipFill>
        <p:spPr>
          <a:xfrm>
            <a:off x="2610216" y="2877581"/>
            <a:ext cx="1653204" cy="374953"/>
          </a:xfrm>
          <a:prstGeom prst="rect">
            <a:avLst/>
          </a:prstGeom>
        </p:spPr>
      </p:pic>
      <p:sp>
        <p:nvSpPr>
          <p:cNvPr id="6" name="TextBox 5"/>
          <p:cNvSpPr txBox="1"/>
          <p:nvPr/>
        </p:nvSpPr>
        <p:spPr>
          <a:xfrm>
            <a:off x="175790" y="1813944"/>
            <a:ext cx="5920210" cy="461665"/>
          </a:xfrm>
          <a:prstGeom prst="rect">
            <a:avLst/>
          </a:prstGeom>
          <a:noFill/>
        </p:spPr>
        <p:txBody>
          <a:bodyPr wrap="none" rtlCol="0">
            <a:spAutoFit/>
          </a:bodyPr>
          <a:lstStyle/>
          <a:p>
            <a:r>
              <a:rPr lang="en-US" sz="2400" dirty="0" smtClean="0"/>
              <a:t>Process of Declaring an Array Variable</a:t>
            </a:r>
            <a:endParaRPr lang="en-US" sz="2400" dirty="0"/>
          </a:p>
        </p:txBody>
      </p:sp>
      <p:pic>
        <p:nvPicPr>
          <p:cNvPr id="7" name="Picture 6"/>
          <p:cNvPicPr>
            <a:picLocks noChangeAspect="1"/>
          </p:cNvPicPr>
          <p:nvPr/>
        </p:nvPicPr>
        <p:blipFill>
          <a:blip r:embed="rId3"/>
          <a:stretch>
            <a:fillRect/>
          </a:stretch>
        </p:blipFill>
        <p:spPr>
          <a:xfrm>
            <a:off x="2610216" y="4154618"/>
            <a:ext cx="2456768" cy="334255"/>
          </a:xfrm>
          <a:prstGeom prst="rect">
            <a:avLst/>
          </a:prstGeom>
        </p:spPr>
      </p:pic>
      <p:pic>
        <p:nvPicPr>
          <p:cNvPr id="8" name="Picture 7"/>
          <p:cNvPicPr>
            <a:picLocks noChangeAspect="1"/>
          </p:cNvPicPr>
          <p:nvPr/>
        </p:nvPicPr>
        <p:blipFill>
          <a:blip r:embed="rId4"/>
          <a:stretch>
            <a:fillRect/>
          </a:stretch>
        </p:blipFill>
        <p:spPr>
          <a:xfrm>
            <a:off x="2610216" y="5390957"/>
            <a:ext cx="1677105" cy="344825"/>
          </a:xfrm>
          <a:prstGeom prst="rect">
            <a:avLst/>
          </a:prstGeom>
        </p:spPr>
      </p:pic>
      <p:sp>
        <p:nvSpPr>
          <p:cNvPr id="9" name="Rectangle 8"/>
          <p:cNvSpPr/>
          <p:nvPr/>
        </p:nvSpPr>
        <p:spPr>
          <a:xfrm>
            <a:off x="3002973" y="2877581"/>
            <a:ext cx="270163" cy="374953"/>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5099" y="4154618"/>
            <a:ext cx="321754" cy="334255"/>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33296" y="5390957"/>
            <a:ext cx="360399" cy="334255"/>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29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Variables</a:t>
            </a:r>
            <a:endParaRPr lang="en-US" dirty="0"/>
          </a:p>
        </p:txBody>
      </p:sp>
      <p:pic>
        <p:nvPicPr>
          <p:cNvPr id="5" name="Content Placeholder 4"/>
          <p:cNvPicPr>
            <a:picLocks noGrp="1" noChangeAspect="1"/>
          </p:cNvPicPr>
          <p:nvPr>
            <p:ph idx="1"/>
          </p:nvPr>
        </p:nvPicPr>
        <p:blipFill>
          <a:blip r:embed="rId2"/>
          <a:stretch>
            <a:fillRect/>
          </a:stretch>
        </p:blipFill>
        <p:spPr>
          <a:xfrm>
            <a:off x="2225007" y="3705727"/>
            <a:ext cx="6161948" cy="533040"/>
          </a:xfrm>
          <a:prstGeom prst="rect">
            <a:avLst/>
          </a:prstGeom>
        </p:spPr>
      </p:pic>
      <p:sp>
        <p:nvSpPr>
          <p:cNvPr id="4" name="TextBox 3"/>
          <p:cNvSpPr txBox="1"/>
          <p:nvPr/>
        </p:nvSpPr>
        <p:spPr>
          <a:xfrm>
            <a:off x="175790" y="1813944"/>
            <a:ext cx="5036956" cy="461665"/>
          </a:xfrm>
          <a:prstGeom prst="rect">
            <a:avLst/>
          </a:prstGeom>
          <a:noFill/>
        </p:spPr>
        <p:txBody>
          <a:bodyPr wrap="none" rtlCol="0">
            <a:spAutoFit/>
          </a:bodyPr>
          <a:lstStyle/>
          <a:p>
            <a:r>
              <a:rPr lang="en-US" sz="2400" dirty="0" smtClean="0"/>
              <a:t>Declaring Array With Initial Value</a:t>
            </a:r>
            <a:endParaRPr lang="en-US" sz="2400" dirty="0"/>
          </a:p>
        </p:txBody>
      </p:sp>
      <p:sp>
        <p:nvSpPr>
          <p:cNvPr id="6" name="Rectangle 5"/>
          <p:cNvSpPr/>
          <p:nvPr/>
        </p:nvSpPr>
        <p:spPr>
          <a:xfrm>
            <a:off x="2760518" y="3784770"/>
            <a:ext cx="319566" cy="366125"/>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21862" y="3784770"/>
            <a:ext cx="442054" cy="366125"/>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72989" y="3784769"/>
            <a:ext cx="1407695" cy="366125"/>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6200000">
            <a:off x="2537799" y="4478894"/>
            <a:ext cx="754338" cy="274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6200000">
            <a:off x="5465720" y="4478894"/>
            <a:ext cx="754338" cy="274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5400000">
            <a:off x="6799667" y="3103643"/>
            <a:ext cx="754338" cy="274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430147" y="4326640"/>
            <a:ext cx="3917011" cy="646331"/>
          </a:xfrm>
          <a:prstGeom prst="rect">
            <a:avLst/>
          </a:prstGeom>
          <a:noFill/>
        </p:spPr>
        <p:txBody>
          <a:bodyPr wrap="square" rtlCol="0">
            <a:spAutoFit/>
          </a:bodyPr>
          <a:lstStyle/>
          <a:p>
            <a:r>
              <a:rPr lang="en-US" sz="3600" dirty="0" smtClean="0"/>
              <a:t>0, 1, 2 - </a:t>
            </a:r>
            <a:r>
              <a:rPr lang="en-US" sz="2400" dirty="0" smtClean="0"/>
              <a:t>Subscript</a:t>
            </a:r>
            <a:endParaRPr lang="en-US" sz="2400" dirty="0"/>
          </a:p>
        </p:txBody>
      </p:sp>
      <p:sp>
        <p:nvSpPr>
          <p:cNvPr id="13" name="TextBox 12"/>
          <p:cNvSpPr txBox="1"/>
          <p:nvPr/>
        </p:nvSpPr>
        <p:spPr>
          <a:xfrm>
            <a:off x="1507371" y="4993105"/>
            <a:ext cx="2815194" cy="461665"/>
          </a:xfrm>
          <a:prstGeom prst="rect">
            <a:avLst/>
          </a:prstGeom>
          <a:noFill/>
        </p:spPr>
        <p:txBody>
          <a:bodyPr wrap="none" rtlCol="0">
            <a:spAutoFit/>
          </a:bodyPr>
          <a:lstStyle/>
          <a:p>
            <a:r>
              <a:rPr lang="en-US" sz="2400" dirty="0" smtClean="0"/>
              <a:t>Array Declaration</a:t>
            </a:r>
            <a:endParaRPr lang="en-US" sz="2400" dirty="0"/>
          </a:p>
        </p:txBody>
      </p:sp>
      <p:sp>
        <p:nvSpPr>
          <p:cNvPr id="14" name="TextBox 13"/>
          <p:cNvSpPr txBox="1"/>
          <p:nvPr/>
        </p:nvSpPr>
        <p:spPr>
          <a:xfrm>
            <a:off x="5038822" y="5039271"/>
            <a:ext cx="1608133" cy="830997"/>
          </a:xfrm>
          <a:prstGeom prst="rect">
            <a:avLst/>
          </a:prstGeom>
          <a:noFill/>
        </p:spPr>
        <p:txBody>
          <a:bodyPr wrap="none" rtlCol="0">
            <a:spAutoFit/>
          </a:bodyPr>
          <a:lstStyle/>
          <a:p>
            <a:pPr algn="ctr"/>
            <a:r>
              <a:rPr lang="en-US" sz="2400" dirty="0" smtClean="0"/>
              <a:t> Subscript</a:t>
            </a:r>
          </a:p>
          <a:p>
            <a:pPr algn="ctr"/>
            <a:r>
              <a:rPr lang="en-US" sz="2400" dirty="0" smtClean="0"/>
              <a:t>Range</a:t>
            </a:r>
            <a:endParaRPr lang="en-US" sz="2400" dirty="0"/>
          </a:p>
        </p:txBody>
      </p:sp>
      <p:sp>
        <p:nvSpPr>
          <p:cNvPr id="15" name="TextBox 14"/>
          <p:cNvSpPr txBox="1"/>
          <p:nvPr/>
        </p:nvSpPr>
        <p:spPr>
          <a:xfrm>
            <a:off x="6149169" y="2396240"/>
            <a:ext cx="2103461" cy="461665"/>
          </a:xfrm>
          <a:prstGeom prst="rect">
            <a:avLst/>
          </a:prstGeom>
          <a:noFill/>
        </p:spPr>
        <p:txBody>
          <a:bodyPr wrap="none" rtlCol="0">
            <a:spAutoFit/>
          </a:bodyPr>
          <a:lstStyle/>
          <a:p>
            <a:pPr algn="ctr"/>
            <a:r>
              <a:rPr lang="en-US" sz="2400" dirty="0" smtClean="0"/>
              <a:t> Initial Values</a:t>
            </a:r>
            <a:endParaRPr lang="en-US" sz="2400" dirty="0"/>
          </a:p>
        </p:txBody>
      </p:sp>
    </p:spTree>
    <p:extLst>
      <p:ext uri="{BB962C8B-B14F-4D97-AF65-F5344CB8AC3E}">
        <p14:creationId xmlns:p14="http://schemas.microsoft.com/office/powerpoint/2010/main" val="36984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p:bldP spid="13" grpId="0"/>
      <p:bldP spid="13" grpId="1"/>
      <p:bldP spid="14" grpId="0"/>
      <p:bldP spid="14" grpId="1"/>
      <p:bldP spid="15" grpId="0"/>
      <p:bldP spid="15" grpId="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Variables</a:t>
            </a:r>
            <a:endParaRPr lang="en-US" dirty="0"/>
          </a:p>
        </p:txBody>
      </p:sp>
      <p:sp>
        <p:nvSpPr>
          <p:cNvPr id="3" name="Content Placeholder 2"/>
          <p:cNvSpPr>
            <a:spLocks noGrp="1"/>
          </p:cNvSpPr>
          <p:nvPr>
            <p:ph idx="1"/>
          </p:nvPr>
        </p:nvSpPr>
        <p:spPr>
          <a:xfrm>
            <a:off x="685800" y="2517422"/>
            <a:ext cx="10820400" cy="3701263"/>
          </a:xfrm>
        </p:spPr>
        <p:txBody>
          <a:bodyPr/>
          <a:lstStyle/>
          <a:p>
            <a:r>
              <a:rPr lang="en-US" dirty="0" smtClean="0"/>
              <a:t>Assign a value</a:t>
            </a:r>
          </a:p>
          <a:p>
            <a:endParaRPr lang="en-US" dirty="0"/>
          </a:p>
          <a:p>
            <a:endParaRPr lang="en-US" dirty="0" smtClean="0"/>
          </a:p>
          <a:p>
            <a:endParaRPr lang="en-US" dirty="0"/>
          </a:p>
          <a:p>
            <a:r>
              <a:rPr lang="en-US" dirty="0" smtClean="0"/>
              <a:t>Retrieve a value</a:t>
            </a:r>
          </a:p>
          <a:p>
            <a:endParaRPr lang="en-US" dirty="0"/>
          </a:p>
          <a:p>
            <a:endParaRPr lang="en-US" dirty="0" smtClean="0"/>
          </a:p>
          <a:p>
            <a:endParaRPr lang="en-US" dirty="0"/>
          </a:p>
        </p:txBody>
      </p:sp>
      <p:sp>
        <p:nvSpPr>
          <p:cNvPr id="4" name="TextBox 3"/>
          <p:cNvSpPr txBox="1"/>
          <p:nvPr/>
        </p:nvSpPr>
        <p:spPr>
          <a:xfrm>
            <a:off x="175790" y="1813944"/>
            <a:ext cx="5774338" cy="461665"/>
          </a:xfrm>
          <a:prstGeom prst="rect">
            <a:avLst/>
          </a:prstGeom>
          <a:noFill/>
        </p:spPr>
        <p:txBody>
          <a:bodyPr wrap="none" rtlCol="0">
            <a:spAutoFit/>
          </a:bodyPr>
          <a:lstStyle/>
          <a:p>
            <a:r>
              <a:rPr lang="en-US" sz="2400" dirty="0" smtClean="0"/>
              <a:t>Reference a Location Within an Array</a:t>
            </a:r>
            <a:endParaRPr lang="en-US" sz="2400" dirty="0"/>
          </a:p>
        </p:txBody>
      </p:sp>
      <p:pic>
        <p:nvPicPr>
          <p:cNvPr id="5" name="Picture 4"/>
          <p:cNvPicPr>
            <a:picLocks noChangeAspect="1"/>
          </p:cNvPicPr>
          <p:nvPr/>
        </p:nvPicPr>
        <p:blipFill>
          <a:blip r:embed="rId2"/>
          <a:stretch>
            <a:fillRect/>
          </a:stretch>
        </p:blipFill>
        <p:spPr>
          <a:xfrm>
            <a:off x="1876283" y="3106972"/>
            <a:ext cx="1931052" cy="324850"/>
          </a:xfrm>
          <a:prstGeom prst="rect">
            <a:avLst/>
          </a:prstGeom>
        </p:spPr>
      </p:pic>
      <p:pic>
        <p:nvPicPr>
          <p:cNvPr id="6" name="Picture 5"/>
          <p:cNvPicPr>
            <a:picLocks noChangeAspect="1"/>
          </p:cNvPicPr>
          <p:nvPr/>
        </p:nvPicPr>
        <p:blipFill>
          <a:blip r:embed="rId3"/>
          <a:stretch>
            <a:fillRect/>
          </a:stretch>
        </p:blipFill>
        <p:spPr>
          <a:xfrm>
            <a:off x="1876283" y="4896367"/>
            <a:ext cx="3300839" cy="375544"/>
          </a:xfrm>
          <a:prstGeom prst="rect">
            <a:avLst/>
          </a:prstGeom>
        </p:spPr>
      </p:pic>
      <p:sp>
        <p:nvSpPr>
          <p:cNvPr id="7" name="Rectangle 6"/>
          <p:cNvSpPr/>
          <p:nvPr/>
        </p:nvSpPr>
        <p:spPr>
          <a:xfrm>
            <a:off x="1977882" y="3106971"/>
            <a:ext cx="1171717" cy="324851"/>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22016" y="4896367"/>
            <a:ext cx="1301540" cy="375544"/>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11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18523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5906606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Variables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096384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087920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754" y="530403"/>
            <a:ext cx="9663545" cy="5925757"/>
          </a:xfrm>
          <a:prstGeom prst="rect">
            <a:avLst/>
          </a:prstGeom>
        </p:spPr>
      </p:pic>
      <p:sp>
        <p:nvSpPr>
          <p:cNvPr id="3" name="Content Placeholder 2"/>
          <p:cNvSpPr>
            <a:spLocks noGrp="1"/>
          </p:cNvSpPr>
          <p:nvPr>
            <p:ph idx="1"/>
          </p:nvPr>
        </p:nvSpPr>
        <p:spPr/>
        <p:txBody>
          <a:bodyPr/>
          <a:lstStyle/>
          <a:p>
            <a:endParaRPr lang="en-US"/>
          </a:p>
        </p:txBody>
      </p:sp>
      <p:sp>
        <p:nvSpPr>
          <p:cNvPr id="9" name="Right Arrow 8"/>
          <p:cNvSpPr/>
          <p:nvPr/>
        </p:nvSpPr>
        <p:spPr>
          <a:xfrm rot="10800000">
            <a:off x="1808019" y="1350819"/>
            <a:ext cx="914400" cy="301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6937665" y="1381236"/>
            <a:ext cx="914400" cy="301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4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Conversions</a:t>
            </a:r>
            <a:endParaRPr lang="en-US" dirty="0"/>
          </a:p>
        </p:txBody>
      </p:sp>
      <p:sp>
        <p:nvSpPr>
          <p:cNvPr id="3" name="Content Placeholder 2"/>
          <p:cNvSpPr>
            <a:spLocks noGrp="1"/>
          </p:cNvSpPr>
          <p:nvPr>
            <p:ph idx="1"/>
          </p:nvPr>
        </p:nvSpPr>
        <p:spPr/>
        <p:txBody>
          <a:bodyPr/>
          <a:lstStyle/>
          <a:p>
            <a:pPr marL="0" indent="0">
              <a:buNone/>
            </a:pPr>
            <a:r>
              <a:rPr lang="en-US" dirty="0" smtClean="0"/>
              <a:t>Convert the data of a variable to another data type.</a:t>
            </a:r>
          </a:p>
          <a:p>
            <a:pPr marL="0" indent="0">
              <a:buNone/>
            </a:pPr>
            <a:endParaRPr lang="en-US" dirty="0"/>
          </a:p>
          <a:p>
            <a:pPr marL="0" indent="0">
              <a:buNone/>
            </a:pPr>
            <a:r>
              <a:rPr lang="en-US" dirty="0" smtClean="0"/>
              <a:t>Syntax:</a:t>
            </a:r>
          </a:p>
          <a:p>
            <a:pPr marL="0" indent="0">
              <a:buNone/>
            </a:pPr>
            <a:endParaRPr lang="en-US" dirty="0"/>
          </a:p>
          <a:p>
            <a:pPr marL="0" indent="0">
              <a:buNone/>
            </a:pPr>
            <a:r>
              <a:rPr lang="en-US" dirty="0" smtClean="0"/>
              <a:t>	</a:t>
            </a:r>
            <a:r>
              <a:rPr lang="en-US" dirty="0" err="1" smtClean="0"/>
              <a:t>int</a:t>
            </a:r>
            <a:r>
              <a:rPr lang="en-US" dirty="0" smtClean="0"/>
              <a:t> x = 8;</a:t>
            </a:r>
          </a:p>
          <a:p>
            <a:pPr marL="0" indent="0">
              <a:buNone/>
            </a:pPr>
            <a:r>
              <a:rPr lang="en-US" dirty="0"/>
              <a:t>	</a:t>
            </a:r>
            <a:r>
              <a:rPr lang="en-US" dirty="0" smtClean="0"/>
              <a:t>double y = 9.05;</a:t>
            </a:r>
            <a:endParaRPr lang="en-US" dirty="0"/>
          </a:p>
          <a:p>
            <a:pPr marL="0" indent="0">
              <a:buNone/>
            </a:pPr>
            <a:r>
              <a:rPr lang="en-US" dirty="0" smtClean="0"/>
              <a:t>	double sum = y + (double)x;</a:t>
            </a:r>
            <a:endParaRPr lang="en-US" dirty="0"/>
          </a:p>
        </p:txBody>
      </p:sp>
    </p:spTree>
    <p:extLst>
      <p:ext uri="{BB962C8B-B14F-4D97-AF65-F5344CB8AC3E}">
        <p14:creationId xmlns:p14="http://schemas.microsoft.com/office/powerpoint/2010/main" val="39140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375583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6293666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Your Code</a:t>
            </a:r>
            <a:endParaRPr lang="en-US" dirty="0"/>
          </a:p>
        </p:txBody>
      </p:sp>
      <p:sp>
        <p:nvSpPr>
          <p:cNvPr id="3" name="Content Placeholder 2"/>
          <p:cNvSpPr>
            <a:spLocks noGrp="1"/>
          </p:cNvSpPr>
          <p:nvPr>
            <p:ph idx="1"/>
          </p:nvPr>
        </p:nvSpPr>
        <p:spPr>
          <a:xfrm>
            <a:off x="685800" y="2057402"/>
            <a:ext cx="10820400" cy="4512732"/>
          </a:xfrm>
        </p:spPr>
        <p:txBody>
          <a:bodyPr>
            <a:normAutofit/>
          </a:bodyPr>
          <a:lstStyle/>
          <a:p>
            <a:r>
              <a:rPr lang="en-US" dirty="0" smtClean="0"/>
              <a:t>Three types of coding bugs</a:t>
            </a:r>
            <a:endParaRPr lang="en-US" dirty="0"/>
          </a:p>
          <a:p>
            <a:pPr lvl="1"/>
            <a:r>
              <a:rPr lang="en-US" dirty="0" smtClean="0"/>
              <a:t>Compile Time Error</a:t>
            </a:r>
          </a:p>
          <a:p>
            <a:pPr lvl="2"/>
            <a:r>
              <a:rPr lang="en-US" dirty="0" smtClean="0"/>
              <a:t>An error in the way the code is written that violates the C# syntax</a:t>
            </a:r>
          </a:p>
          <a:p>
            <a:pPr lvl="2"/>
            <a:r>
              <a:rPr lang="en-US" dirty="0" smtClean="0"/>
              <a:t>Easiest to locate</a:t>
            </a:r>
          </a:p>
          <a:p>
            <a:pPr lvl="2"/>
            <a:r>
              <a:rPr lang="en-US" dirty="0" smtClean="0"/>
              <a:t>Visual Studio red squiggly line  (missing ; or ()’s)</a:t>
            </a:r>
            <a:endParaRPr lang="en-US" dirty="0"/>
          </a:p>
          <a:p>
            <a:pPr lvl="1"/>
            <a:r>
              <a:rPr lang="en-US" dirty="0" smtClean="0"/>
              <a:t>Run Time Error</a:t>
            </a:r>
          </a:p>
          <a:p>
            <a:pPr lvl="2"/>
            <a:r>
              <a:rPr lang="en-US" dirty="0" smtClean="0"/>
              <a:t>An error in the way the application runs.  Usually a bad assignment or calculation.</a:t>
            </a:r>
          </a:p>
          <a:p>
            <a:pPr lvl="2"/>
            <a:r>
              <a:rPr lang="en-US" dirty="0" smtClean="0"/>
              <a:t>Only found when application is ran or with Unit Testing</a:t>
            </a:r>
          </a:p>
          <a:p>
            <a:pPr lvl="2"/>
            <a:r>
              <a:rPr lang="en-US" dirty="0" smtClean="0"/>
              <a:t>Popup error message box during run-time  (Divide by Zero, Index out of Range)</a:t>
            </a:r>
            <a:endParaRPr lang="en-US" dirty="0"/>
          </a:p>
          <a:p>
            <a:pPr lvl="1"/>
            <a:r>
              <a:rPr lang="en-US" dirty="0" smtClean="0"/>
              <a:t>Logical Error</a:t>
            </a:r>
          </a:p>
          <a:p>
            <a:pPr lvl="2"/>
            <a:r>
              <a:rPr lang="en-US" dirty="0" smtClean="0"/>
              <a:t>Code is syntactically correct and does not break, but results are unexpected</a:t>
            </a:r>
          </a:p>
          <a:p>
            <a:pPr lvl="2"/>
            <a:r>
              <a:rPr lang="en-US" dirty="0" smtClean="0"/>
              <a:t>Most difficult to avoid and locate, but can be avoided with proper Unit Testing</a:t>
            </a:r>
          </a:p>
          <a:p>
            <a:pPr lvl="2"/>
            <a:r>
              <a:rPr lang="en-US" dirty="0" smtClean="0"/>
              <a:t>There are no warning messages just bad results</a:t>
            </a:r>
            <a:endParaRPr lang="en-US" dirty="0"/>
          </a:p>
        </p:txBody>
      </p:sp>
    </p:spTree>
    <p:extLst>
      <p:ext uri="{BB962C8B-B14F-4D97-AF65-F5344CB8AC3E}">
        <p14:creationId xmlns:p14="http://schemas.microsoft.com/office/powerpoint/2010/main" val="11268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436996"/>
            <a:ext cx="8610600" cy="1293028"/>
          </a:xfrm>
        </p:spPr>
        <p:txBody>
          <a:bodyPr/>
          <a:lstStyle/>
          <a:p>
            <a:r>
              <a:rPr lang="en-US" dirty="0" smtClean="0"/>
              <a:t>Debugging Code</a:t>
            </a:r>
            <a:endParaRPr lang="en-US" dirty="0"/>
          </a:p>
        </p:txBody>
      </p:sp>
      <p:sp>
        <p:nvSpPr>
          <p:cNvPr id="3" name="Content Placeholder 2"/>
          <p:cNvSpPr>
            <a:spLocks noGrp="1"/>
          </p:cNvSpPr>
          <p:nvPr>
            <p:ph idx="1"/>
          </p:nvPr>
        </p:nvSpPr>
        <p:spPr>
          <a:xfrm>
            <a:off x="685800" y="1885244"/>
            <a:ext cx="10820400" cy="4628445"/>
          </a:xfrm>
        </p:spPr>
        <p:txBody>
          <a:bodyPr>
            <a:normAutofit/>
          </a:bodyPr>
          <a:lstStyle/>
          <a:p>
            <a:r>
              <a:rPr lang="en-US" dirty="0" smtClean="0"/>
              <a:t>Understand the error and it’s related message</a:t>
            </a:r>
          </a:p>
          <a:p>
            <a:r>
              <a:rPr lang="en-US" dirty="0" smtClean="0"/>
              <a:t>Identify the location of an error</a:t>
            </a:r>
          </a:p>
          <a:p>
            <a:r>
              <a:rPr lang="en-US" dirty="0" smtClean="0"/>
              <a:t>Use Break Points to stop code before it is executed</a:t>
            </a:r>
          </a:p>
          <a:p>
            <a:r>
              <a:rPr lang="en-US" dirty="0" smtClean="0"/>
              <a:t>Step through the code line by line to watch the results of the code for each step</a:t>
            </a:r>
          </a:p>
          <a:p>
            <a:r>
              <a:rPr lang="en-US" dirty="0" smtClean="0"/>
              <a:t>Watch variable values to determine if there is a problem with an assignment</a:t>
            </a:r>
          </a:p>
          <a:p>
            <a:r>
              <a:rPr lang="en-US" dirty="0" smtClean="0"/>
              <a:t>Determine if an earlier break point is needed to find the source of the problem</a:t>
            </a:r>
          </a:p>
          <a:p>
            <a:r>
              <a:rPr lang="en-US" dirty="0" smtClean="0"/>
              <a:t>Comment out bad code and fix errors</a:t>
            </a:r>
          </a:p>
          <a:p>
            <a:r>
              <a:rPr lang="en-US" dirty="0" smtClean="0"/>
              <a:t>See if the code can be stepped through without an error</a:t>
            </a:r>
          </a:p>
          <a:p>
            <a:r>
              <a:rPr lang="en-US" dirty="0" smtClean="0"/>
              <a:t>Run the application again to verify the error is fixed</a:t>
            </a:r>
            <a:endParaRPr lang="en-US" dirty="0"/>
          </a:p>
        </p:txBody>
      </p:sp>
    </p:spTree>
    <p:extLst>
      <p:ext uri="{BB962C8B-B14F-4D97-AF65-F5344CB8AC3E}">
        <p14:creationId xmlns:p14="http://schemas.microsoft.com/office/powerpoint/2010/main" val="151690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95409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2185464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Code</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978871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5682335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a:t>
            </a:r>
            <a:endParaRPr lang="en-US" dirty="0"/>
          </a:p>
        </p:txBody>
      </p:sp>
      <p:sp>
        <p:nvSpPr>
          <p:cNvPr id="3" name="Content Placeholder 2"/>
          <p:cNvSpPr>
            <a:spLocks noGrp="1"/>
          </p:cNvSpPr>
          <p:nvPr>
            <p:ph idx="1"/>
          </p:nvPr>
        </p:nvSpPr>
        <p:spPr>
          <a:xfrm>
            <a:off x="685800" y="2618509"/>
            <a:ext cx="10820400" cy="3958936"/>
          </a:xfrm>
        </p:spPr>
        <p:txBody>
          <a:bodyPr>
            <a:normAutofit lnSpcReduction="10000"/>
          </a:bodyPr>
          <a:lstStyle/>
          <a:p>
            <a:r>
              <a:rPr lang="en-US" dirty="0" smtClean="0"/>
              <a:t>Relational Operators</a:t>
            </a:r>
          </a:p>
          <a:p>
            <a:r>
              <a:rPr lang="en-US" dirty="0" smtClean="0"/>
              <a:t>Logical Operators</a:t>
            </a:r>
          </a:p>
          <a:p>
            <a:r>
              <a:rPr lang="en-US" dirty="0" smtClean="0"/>
              <a:t>If-Else Statements</a:t>
            </a:r>
          </a:p>
          <a:p>
            <a:r>
              <a:rPr lang="en-US" dirty="0" err="1" smtClean="0"/>
              <a:t>ElseIf</a:t>
            </a:r>
            <a:r>
              <a:rPr lang="en-US" dirty="0" smtClean="0"/>
              <a:t> Statements</a:t>
            </a:r>
            <a:endParaRPr lang="en-US" dirty="0"/>
          </a:p>
          <a:p>
            <a:r>
              <a:rPr lang="en-US" dirty="0" smtClean="0"/>
              <a:t>Switch-Case </a:t>
            </a:r>
            <a:r>
              <a:rPr lang="en-US" dirty="0"/>
              <a:t>Statements</a:t>
            </a:r>
          </a:p>
          <a:p>
            <a:r>
              <a:rPr lang="en-US" dirty="0" smtClean="0"/>
              <a:t>While </a:t>
            </a:r>
            <a:r>
              <a:rPr lang="en-US" dirty="0"/>
              <a:t>Loop</a:t>
            </a:r>
          </a:p>
          <a:p>
            <a:r>
              <a:rPr lang="en-US" dirty="0" smtClean="0"/>
              <a:t>Do While Loop</a:t>
            </a:r>
            <a:endParaRPr lang="en-US" dirty="0"/>
          </a:p>
          <a:p>
            <a:r>
              <a:rPr lang="en-US" dirty="0" smtClean="0"/>
              <a:t>For </a:t>
            </a:r>
            <a:r>
              <a:rPr lang="en-US" dirty="0"/>
              <a:t>Loop</a:t>
            </a:r>
          </a:p>
          <a:p>
            <a:r>
              <a:rPr lang="en-US" dirty="0" smtClean="0"/>
              <a:t>For </a:t>
            </a:r>
            <a:r>
              <a:rPr lang="en-US" dirty="0"/>
              <a:t>Each Loop</a:t>
            </a:r>
          </a:p>
          <a:p>
            <a:r>
              <a:rPr lang="en-US" dirty="0" smtClean="0"/>
              <a:t>Jumping</a:t>
            </a:r>
            <a:endParaRPr lang="en-US" dirty="0"/>
          </a:p>
        </p:txBody>
      </p:sp>
      <p:sp>
        <p:nvSpPr>
          <p:cNvPr id="4" name="TextBox 3"/>
          <p:cNvSpPr txBox="1"/>
          <p:nvPr/>
        </p:nvSpPr>
        <p:spPr>
          <a:xfrm>
            <a:off x="386385" y="1826568"/>
            <a:ext cx="9020418" cy="461665"/>
          </a:xfrm>
          <a:prstGeom prst="rect">
            <a:avLst/>
          </a:prstGeom>
          <a:noFill/>
        </p:spPr>
        <p:txBody>
          <a:bodyPr wrap="none" rtlCol="0">
            <a:spAutoFit/>
          </a:bodyPr>
          <a:lstStyle/>
          <a:p>
            <a:r>
              <a:rPr lang="en-US" sz="2400" dirty="0" smtClean="0"/>
              <a:t>Make decisions about which pieces of code should be ran.</a:t>
            </a:r>
            <a:endParaRPr lang="en-US" sz="2400" dirty="0"/>
          </a:p>
        </p:txBody>
      </p:sp>
    </p:spTree>
    <p:extLst>
      <p:ext uri="{BB962C8B-B14F-4D97-AF65-F5344CB8AC3E}">
        <p14:creationId xmlns:p14="http://schemas.microsoft.com/office/powerpoint/2010/main" val="39098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9099" y="323416"/>
            <a:ext cx="8973802" cy="6211167"/>
          </a:xfrm>
          <a:prstGeom prst="rect">
            <a:avLst/>
          </a:prstGeom>
        </p:spPr>
      </p:pic>
      <p:sp>
        <p:nvSpPr>
          <p:cNvPr id="5" name="Rectangle 4"/>
          <p:cNvSpPr/>
          <p:nvPr/>
        </p:nvSpPr>
        <p:spPr>
          <a:xfrm>
            <a:off x="1828800" y="1338943"/>
            <a:ext cx="1186543" cy="2035628"/>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2647455" y="1338943"/>
            <a:ext cx="735775"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28314" y="940624"/>
            <a:ext cx="4110341" cy="4047011"/>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2799855" y="1491343"/>
            <a:ext cx="735775"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5386957" y="1725387"/>
            <a:ext cx="735775"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30783" y="5323113"/>
            <a:ext cx="5107872" cy="141516"/>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30783" y="5571502"/>
            <a:ext cx="5107872" cy="141516"/>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326100" y="6221865"/>
            <a:ext cx="735775"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87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960500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7048634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24046"/>
            <a:ext cx="8610600" cy="1293028"/>
          </a:xfrm>
        </p:spPr>
        <p:txBody>
          <a:bodyPr/>
          <a:lstStyle/>
          <a:p>
            <a:r>
              <a:rPr lang="en-US" dirty="0" smtClean="0"/>
              <a:t>Relational Operators</a:t>
            </a:r>
            <a:endParaRPr lang="en-US" dirty="0"/>
          </a:p>
        </p:txBody>
      </p:sp>
      <p:sp>
        <p:nvSpPr>
          <p:cNvPr id="3" name="Content Placeholder 2"/>
          <p:cNvSpPr>
            <a:spLocks noGrp="1"/>
          </p:cNvSpPr>
          <p:nvPr>
            <p:ph idx="1"/>
          </p:nvPr>
        </p:nvSpPr>
        <p:spPr>
          <a:xfrm>
            <a:off x="685800" y="1444336"/>
            <a:ext cx="10820400" cy="5320146"/>
          </a:xfrm>
        </p:spPr>
        <p:txBody>
          <a:bodyPr>
            <a:normAutofit fontScale="85000" lnSpcReduction="20000"/>
          </a:bodyPr>
          <a:lstStyle/>
          <a:p>
            <a:r>
              <a:rPr lang="en-US" sz="1800" dirty="0" smtClean="0"/>
              <a:t>Operators that result in a true or false (Boolean) result.</a:t>
            </a:r>
          </a:p>
          <a:p>
            <a:endParaRPr lang="en-US" sz="1800" dirty="0" smtClean="0"/>
          </a:p>
          <a:p>
            <a:pPr lvl="1"/>
            <a:r>
              <a:rPr lang="en-US" sz="1700" dirty="0" smtClean="0"/>
              <a:t>== : Equals </a:t>
            </a:r>
          </a:p>
          <a:p>
            <a:pPr lvl="2"/>
            <a:r>
              <a:rPr lang="en-US" sz="1400" dirty="0" smtClean="0"/>
              <a:t>Returns </a:t>
            </a:r>
            <a:r>
              <a:rPr lang="en-US" sz="1400" dirty="0" smtClean="0">
                <a:solidFill>
                  <a:schemeClr val="accent6"/>
                </a:solidFill>
              </a:rPr>
              <a:t>True</a:t>
            </a:r>
            <a:r>
              <a:rPr lang="en-US" sz="1400" dirty="0" smtClean="0"/>
              <a:t> if two values are equal to each other     </a:t>
            </a:r>
            <a:r>
              <a:rPr lang="en-US" sz="1400" dirty="0" smtClean="0">
                <a:solidFill>
                  <a:schemeClr val="accent6"/>
                </a:solidFill>
              </a:rPr>
              <a:t>(5 == 5)</a:t>
            </a:r>
          </a:p>
          <a:p>
            <a:pPr lvl="2"/>
            <a:r>
              <a:rPr lang="en-US" sz="1400" dirty="0" smtClean="0"/>
              <a:t>Returns </a:t>
            </a:r>
            <a:r>
              <a:rPr lang="en-US" sz="1400" dirty="0" smtClean="0">
                <a:solidFill>
                  <a:schemeClr val="accent1"/>
                </a:solidFill>
              </a:rPr>
              <a:t>False</a:t>
            </a:r>
            <a:r>
              <a:rPr lang="en-US" sz="1400" dirty="0" smtClean="0"/>
              <a:t> if the two values are not equal to each other     </a:t>
            </a:r>
            <a:r>
              <a:rPr lang="en-US" sz="1400" dirty="0" smtClean="0">
                <a:solidFill>
                  <a:schemeClr val="accent1"/>
                </a:solidFill>
              </a:rPr>
              <a:t>(5 == 6)</a:t>
            </a:r>
          </a:p>
          <a:p>
            <a:pPr lvl="2"/>
            <a:endParaRPr lang="en-US" sz="1400" dirty="0" smtClean="0">
              <a:solidFill>
                <a:schemeClr val="accent1"/>
              </a:solidFill>
            </a:endParaRPr>
          </a:p>
          <a:p>
            <a:pPr lvl="1"/>
            <a:r>
              <a:rPr lang="en-US" sz="1700" dirty="0" smtClean="0"/>
              <a:t>!= : Not Equals </a:t>
            </a:r>
          </a:p>
          <a:p>
            <a:pPr lvl="2"/>
            <a:r>
              <a:rPr lang="en-US" sz="1400" dirty="0" smtClean="0"/>
              <a:t>Returns </a:t>
            </a:r>
            <a:r>
              <a:rPr lang="en-US" sz="1400" dirty="0" smtClean="0">
                <a:solidFill>
                  <a:schemeClr val="accent6"/>
                </a:solidFill>
              </a:rPr>
              <a:t>True</a:t>
            </a:r>
            <a:r>
              <a:rPr lang="en-US" sz="1400" dirty="0" smtClean="0"/>
              <a:t> if two values are not equal to each other     </a:t>
            </a:r>
            <a:r>
              <a:rPr lang="en-US" sz="1400" dirty="0" smtClean="0">
                <a:solidFill>
                  <a:schemeClr val="accent6"/>
                </a:solidFill>
              </a:rPr>
              <a:t>(5 != 4)</a:t>
            </a:r>
          </a:p>
          <a:p>
            <a:pPr lvl="2"/>
            <a:r>
              <a:rPr lang="en-US" sz="1400" dirty="0" smtClean="0"/>
              <a:t>Returns </a:t>
            </a:r>
            <a:r>
              <a:rPr lang="en-US" sz="1400" dirty="0" smtClean="0">
                <a:solidFill>
                  <a:schemeClr val="accent1"/>
                </a:solidFill>
              </a:rPr>
              <a:t>False</a:t>
            </a:r>
            <a:r>
              <a:rPr lang="en-US" sz="1400" dirty="0" smtClean="0"/>
              <a:t> if the two values are equal to each other     </a:t>
            </a:r>
            <a:r>
              <a:rPr lang="en-US" sz="1400" dirty="0" smtClean="0">
                <a:solidFill>
                  <a:schemeClr val="accent1"/>
                </a:solidFill>
              </a:rPr>
              <a:t>(5 != 5)</a:t>
            </a:r>
          </a:p>
          <a:p>
            <a:pPr lvl="2"/>
            <a:endParaRPr lang="en-US" sz="1400" dirty="0" smtClean="0">
              <a:solidFill>
                <a:schemeClr val="accent1"/>
              </a:solidFill>
            </a:endParaRPr>
          </a:p>
          <a:p>
            <a:pPr lvl="1"/>
            <a:r>
              <a:rPr lang="en-US" sz="1700" dirty="0" smtClean="0"/>
              <a:t>&gt; : Greater Than </a:t>
            </a:r>
          </a:p>
          <a:p>
            <a:pPr lvl="2"/>
            <a:r>
              <a:rPr lang="en-US" sz="1400" dirty="0" smtClean="0"/>
              <a:t>Returns </a:t>
            </a:r>
            <a:r>
              <a:rPr lang="en-US" sz="1400" dirty="0" smtClean="0">
                <a:solidFill>
                  <a:schemeClr val="accent6"/>
                </a:solidFill>
              </a:rPr>
              <a:t>True</a:t>
            </a:r>
            <a:r>
              <a:rPr lang="en-US" sz="1400" dirty="0" smtClean="0"/>
              <a:t> if the first value is greater than the second value     </a:t>
            </a:r>
            <a:r>
              <a:rPr lang="en-US" sz="1400" dirty="0" smtClean="0">
                <a:solidFill>
                  <a:schemeClr val="accent6"/>
                </a:solidFill>
              </a:rPr>
              <a:t>(5 &gt; 4)</a:t>
            </a:r>
          </a:p>
          <a:p>
            <a:pPr lvl="2"/>
            <a:r>
              <a:rPr lang="en-US" sz="1400" dirty="0" smtClean="0"/>
              <a:t>Returns </a:t>
            </a:r>
            <a:r>
              <a:rPr lang="en-US" sz="1400" dirty="0" smtClean="0">
                <a:solidFill>
                  <a:schemeClr val="accent1"/>
                </a:solidFill>
              </a:rPr>
              <a:t>False</a:t>
            </a:r>
            <a:r>
              <a:rPr lang="en-US" sz="1400" dirty="0" smtClean="0"/>
              <a:t> if the first value is less than or equal to the second value     </a:t>
            </a:r>
            <a:r>
              <a:rPr lang="en-US" sz="1400" dirty="0" smtClean="0">
                <a:solidFill>
                  <a:schemeClr val="accent1"/>
                </a:solidFill>
              </a:rPr>
              <a:t>(5 &gt; 6)     (5 &gt; 5)</a:t>
            </a:r>
          </a:p>
          <a:p>
            <a:pPr lvl="2"/>
            <a:endParaRPr lang="en-US" sz="1400" dirty="0" smtClean="0">
              <a:solidFill>
                <a:schemeClr val="accent1"/>
              </a:solidFill>
            </a:endParaRPr>
          </a:p>
          <a:p>
            <a:pPr lvl="1"/>
            <a:r>
              <a:rPr lang="en-US" sz="1700" dirty="0" smtClean="0"/>
              <a:t>&lt; : Less Than </a:t>
            </a:r>
          </a:p>
          <a:p>
            <a:pPr lvl="2"/>
            <a:r>
              <a:rPr lang="en-US" sz="1400" dirty="0" smtClean="0"/>
              <a:t>Returns </a:t>
            </a:r>
            <a:r>
              <a:rPr lang="en-US" sz="1400" dirty="0" smtClean="0">
                <a:solidFill>
                  <a:schemeClr val="accent6"/>
                </a:solidFill>
              </a:rPr>
              <a:t>True</a:t>
            </a:r>
            <a:r>
              <a:rPr lang="en-US" sz="1400" dirty="0" smtClean="0"/>
              <a:t> if the first value is less than the second value     </a:t>
            </a:r>
            <a:r>
              <a:rPr lang="en-US" sz="1400" dirty="0" smtClean="0">
                <a:solidFill>
                  <a:schemeClr val="accent6"/>
                </a:solidFill>
              </a:rPr>
              <a:t>(5 &lt; 6)</a:t>
            </a:r>
          </a:p>
          <a:p>
            <a:pPr lvl="2"/>
            <a:r>
              <a:rPr lang="en-US" sz="1400" dirty="0" smtClean="0"/>
              <a:t>Returns </a:t>
            </a:r>
            <a:r>
              <a:rPr lang="en-US" sz="1400" dirty="0" smtClean="0">
                <a:solidFill>
                  <a:schemeClr val="accent1"/>
                </a:solidFill>
              </a:rPr>
              <a:t>False</a:t>
            </a:r>
            <a:r>
              <a:rPr lang="en-US" sz="1400" dirty="0" smtClean="0"/>
              <a:t> if the first value is greater than or equal to the second value     </a:t>
            </a:r>
            <a:r>
              <a:rPr lang="en-US" sz="1400" dirty="0" smtClean="0">
                <a:solidFill>
                  <a:schemeClr val="accent1"/>
                </a:solidFill>
              </a:rPr>
              <a:t>(5 &lt; 4)     (5 &lt; 5)</a:t>
            </a:r>
          </a:p>
          <a:p>
            <a:pPr lvl="2"/>
            <a:endParaRPr lang="en-US" sz="1400" dirty="0" smtClean="0">
              <a:solidFill>
                <a:schemeClr val="accent1"/>
              </a:solidFill>
            </a:endParaRPr>
          </a:p>
          <a:p>
            <a:pPr lvl="1"/>
            <a:r>
              <a:rPr lang="en-US" sz="1700" dirty="0" smtClean="0"/>
              <a:t>&gt;= : Greater Than or Equal To </a:t>
            </a:r>
          </a:p>
          <a:p>
            <a:pPr lvl="2"/>
            <a:r>
              <a:rPr lang="en-US" sz="1400" dirty="0" smtClean="0"/>
              <a:t>Returns </a:t>
            </a:r>
            <a:r>
              <a:rPr lang="en-US" sz="1400" dirty="0" smtClean="0">
                <a:solidFill>
                  <a:schemeClr val="accent6"/>
                </a:solidFill>
              </a:rPr>
              <a:t>True</a:t>
            </a:r>
            <a:r>
              <a:rPr lang="en-US" sz="1400" dirty="0" smtClean="0"/>
              <a:t> if the first value is greater than or equal to the second value     </a:t>
            </a:r>
            <a:r>
              <a:rPr lang="en-US" sz="1400" dirty="0" smtClean="0">
                <a:solidFill>
                  <a:schemeClr val="accent6"/>
                </a:solidFill>
              </a:rPr>
              <a:t>(5 &gt;= 4)     (5 &gt;= 5)</a:t>
            </a:r>
          </a:p>
          <a:p>
            <a:pPr lvl="2"/>
            <a:r>
              <a:rPr lang="en-US" sz="1400" dirty="0" smtClean="0"/>
              <a:t>Returns </a:t>
            </a:r>
            <a:r>
              <a:rPr lang="en-US" sz="1400" dirty="0" smtClean="0">
                <a:solidFill>
                  <a:schemeClr val="accent1"/>
                </a:solidFill>
              </a:rPr>
              <a:t>False</a:t>
            </a:r>
            <a:r>
              <a:rPr lang="en-US" sz="1400" dirty="0" smtClean="0"/>
              <a:t> if the first value is less than the second value     </a:t>
            </a:r>
            <a:r>
              <a:rPr lang="en-US" sz="1400" dirty="0" smtClean="0">
                <a:solidFill>
                  <a:schemeClr val="accent1"/>
                </a:solidFill>
              </a:rPr>
              <a:t>(5 &gt;= 6)</a:t>
            </a:r>
          </a:p>
          <a:p>
            <a:pPr lvl="2"/>
            <a:endParaRPr lang="en-US" sz="1400" dirty="0" smtClean="0">
              <a:solidFill>
                <a:schemeClr val="accent1"/>
              </a:solidFill>
            </a:endParaRPr>
          </a:p>
          <a:p>
            <a:pPr lvl="1"/>
            <a:r>
              <a:rPr lang="en-US" sz="1700" dirty="0" smtClean="0"/>
              <a:t>&lt;= Less Than or Equal To</a:t>
            </a:r>
          </a:p>
          <a:p>
            <a:pPr lvl="2"/>
            <a:r>
              <a:rPr lang="en-US" sz="1400" dirty="0" smtClean="0"/>
              <a:t>Returns </a:t>
            </a:r>
            <a:r>
              <a:rPr lang="en-US" sz="1400" dirty="0" smtClean="0">
                <a:solidFill>
                  <a:schemeClr val="accent6"/>
                </a:solidFill>
              </a:rPr>
              <a:t>True</a:t>
            </a:r>
            <a:r>
              <a:rPr lang="en-US" sz="1400" dirty="0" smtClean="0"/>
              <a:t> if the first value is less than or equal to the second value     </a:t>
            </a:r>
            <a:r>
              <a:rPr lang="en-US" sz="1400" dirty="0" smtClean="0">
                <a:solidFill>
                  <a:schemeClr val="accent6"/>
                </a:solidFill>
              </a:rPr>
              <a:t>(5 &lt;= 6)     (5 &lt;= 5)</a:t>
            </a:r>
          </a:p>
          <a:p>
            <a:pPr lvl="2"/>
            <a:r>
              <a:rPr lang="en-US" sz="1400" dirty="0" smtClean="0"/>
              <a:t>Returns </a:t>
            </a:r>
            <a:r>
              <a:rPr lang="en-US" sz="1400" dirty="0" smtClean="0">
                <a:solidFill>
                  <a:schemeClr val="accent1"/>
                </a:solidFill>
              </a:rPr>
              <a:t>False</a:t>
            </a:r>
            <a:r>
              <a:rPr lang="en-US" sz="1400" dirty="0" smtClean="0"/>
              <a:t> if the first value is greater than the second value     </a:t>
            </a:r>
            <a:r>
              <a:rPr lang="en-US" sz="1400" dirty="0" smtClean="0">
                <a:solidFill>
                  <a:schemeClr val="accent1"/>
                </a:solidFill>
              </a:rPr>
              <a:t>(5 &lt;= 4)</a:t>
            </a:r>
            <a:endParaRPr lang="en-US" sz="1400" dirty="0">
              <a:solidFill>
                <a:schemeClr val="accent1"/>
              </a:solidFill>
            </a:endParaRPr>
          </a:p>
        </p:txBody>
      </p:sp>
    </p:spTree>
    <p:extLst>
      <p:ext uri="{BB962C8B-B14F-4D97-AF65-F5344CB8AC3E}">
        <p14:creationId xmlns:p14="http://schemas.microsoft.com/office/powerpoint/2010/main" val="318024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553093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71969350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Operators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678282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06132189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dirty="0"/>
          </a:p>
        </p:txBody>
      </p:sp>
      <p:sp>
        <p:nvSpPr>
          <p:cNvPr id="3" name="Content Placeholder 2"/>
          <p:cNvSpPr>
            <a:spLocks noGrp="1"/>
          </p:cNvSpPr>
          <p:nvPr>
            <p:ph idx="1"/>
          </p:nvPr>
        </p:nvSpPr>
        <p:spPr>
          <a:xfrm>
            <a:off x="685800" y="2194560"/>
            <a:ext cx="10820400" cy="3323013"/>
          </a:xfrm>
        </p:spPr>
        <p:txBody>
          <a:bodyPr/>
          <a:lstStyle/>
          <a:p>
            <a:r>
              <a:rPr lang="en-US" dirty="0" smtClean="0"/>
              <a:t>Allow you to check if multiple conditions are true</a:t>
            </a:r>
          </a:p>
          <a:p>
            <a:endParaRPr lang="en-US" dirty="0"/>
          </a:p>
          <a:p>
            <a:r>
              <a:rPr lang="en-US" dirty="0" smtClean="0"/>
              <a:t>Used in conjunction with relational operators</a:t>
            </a:r>
          </a:p>
          <a:p>
            <a:endParaRPr lang="en-US" dirty="0"/>
          </a:p>
          <a:p>
            <a:r>
              <a:rPr lang="en-US" dirty="0" smtClean="0"/>
              <a:t>Use parenthesis to group conditions</a:t>
            </a:r>
          </a:p>
          <a:p>
            <a:endParaRPr lang="en-US" dirty="0"/>
          </a:p>
          <a:p>
            <a:r>
              <a:rPr lang="en-US" dirty="0" smtClean="0"/>
              <a:t>Can chain multiple conditions</a:t>
            </a:r>
            <a:endParaRPr lang="en-US" dirty="0"/>
          </a:p>
          <a:p>
            <a:endParaRPr lang="en-US" dirty="0"/>
          </a:p>
        </p:txBody>
      </p:sp>
    </p:spTree>
    <p:extLst>
      <p:ext uri="{BB962C8B-B14F-4D97-AF65-F5344CB8AC3E}">
        <p14:creationId xmlns:p14="http://schemas.microsoft.com/office/powerpoint/2010/main" val="12542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dirty="0"/>
          </a:p>
        </p:txBody>
      </p:sp>
      <p:sp>
        <p:nvSpPr>
          <p:cNvPr id="3" name="Content Placeholder 2"/>
          <p:cNvSpPr>
            <a:spLocks noGrp="1"/>
          </p:cNvSpPr>
          <p:nvPr>
            <p:ph idx="1"/>
          </p:nvPr>
        </p:nvSpPr>
        <p:spPr>
          <a:xfrm>
            <a:off x="685800" y="2194560"/>
            <a:ext cx="10820400" cy="4403667"/>
          </a:xfrm>
        </p:spPr>
        <p:txBody>
          <a:bodyPr>
            <a:normAutofit fontScale="92500" lnSpcReduction="10000"/>
          </a:bodyPr>
          <a:lstStyle/>
          <a:p>
            <a:r>
              <a:rPr lang="en-US" dirty="0" smtClean="0"/>
              <a:t>&amp;&amp; Operator</a:t>
            </a:r>
          </a:p>
          <a:p>
            <a:pPr lvl="1"/>
            <a:r>
              <a:rPr lang="en-US" dirty="0" smtClean="0"/>
              <a:t>Also known as the AND operator</a:t>
            </a:r>
          </a:p>
          <a:p>
            <a:pPr lvl="1"/>
            <a:r>
              <a:rPr lang="en-US" dirty="0" smtClean="0"/>
              <a:t>Returns True if both first and second condition are True</a:t>
            </a:r>
          </a:p>
          <a:p>
            <a:pPr lvl="1"/>
            <a:r>
              <a:rPr lang="en-US" dirty="0" smtClean="0"/>
              <a:t>Use:</a:t>
            </a:r>
          </a:p>
          <a:p>
            <a:pPr lvl="2"/>
            <a:r>
              <a:rPr lang="en-US" dirty="0" smtClean="0"/>
              <a:t>(5 == 5 &amp;&amp; 6 != 7) - returns True</a:t>
            </a:r>
          </a:p>
          <a:p>
            <a:pPr lvl="2"/>
            <a:r>
              <a:rPr lang="en-US" dirty="0" smtClean="0"/>
              <a:t>(5 == 5 &amp;&amp; 6 == 7) - returns False</a:t>
            </a:r>
          </a:p>
          <a:p>
            <a:pPr lvl="2"/>
            <a:endParaRPr lang="en-US" dirty="0" smtClean="0"/>
          </a:p>
          <a:p>
            <a:pPr lvl="2"/>
            <a:endParaRPr lang="en-US" dirty="0" smtClean="0"/>
          </a:p>
          <a:p>
            <a:r>
              <a:rPr lang="en-US" dirty="0" smtClean="0"/>
              <a:t>|| Operator</a:t>
            </a:r>
          </a:p>
          <a:p>
            <a:pPr lvl="1"/>
            <a:r>
              <a:rPr lang="en-US" dirty="0" smtClean="0"/>
              <a:t>Also known as the OR operator</a:t>
            </a:r>
          </a:p>
          <a:p>
            <a:pPr lvl="1"/>
            <a:r>
              <a:rPr lang="en-US" dirty="0" smtClean="0"/>
              <a:t>Returns True if either the first or second condition is True</a:t>
            </a:r>
          </a:p>
          <a:p>
            <a:pPr lvl="1"/>
            <a:r>
              <a:rPr lang="en-US" dirty="0" smtClean="0"/>
              <a:t>Use:</a:t>
            </a:r>
          </a:p>
          <a:p>
            <a:pPr lvl="2"/>
            <a:r>
              <a:rPr lang="en-US" dirty="0" smtClean="0"/>
              <a:t>(5 == 5 || 6 == 7) - returns True</a:t>
            </a:r>
          </a:p>
          <a:p>
            <a:pPr lvl="2"/>
            <a:r>
              <a:rPr lang="en-US" dirty="0" smtClean="0"/>
              <a:t>(5 == 6 || 6 != 7) – returns True</a:t>
            </a:r>
          </a:p>
          <a:p>
            <a:pPr lvl="2"/>
            <a:r>
              <a:rPr lang="en-US" dirty="0" smtClean="0"/>
              <a:t>(5 == 6 || 6 == 7) – returns False</a:t>
            </a:r>
            <a:endParaRPr lang="en-US" dirty="0"/>
          </a:p>
        </p:txBody>
      </p:sp>
    </p:spTree>
    <p:extLst>
      <p:ext uri="{BB962C8B-B14F-4D97-AF65-F5344CB8AC3E}">
        <p14:creationId xmlns:p14="http://schemas.microsoft.com/office/powerpoint/2010/main" val="65160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dirty="0"/>
          </a:p>
        </p:txBody>
      </p:sp>
      <p:sp>
        <p:nvSpPr>
          <p:cNvPr id="3" name="Content Placeholder 2"/>
          <p:cNvSpPr>
            <a:spLocks noGrp="1"/>
          </p:cNvSpPr>
          <p:nvPr>
            <p:ph idx="1"/>
          </p:nvPr>
        </p:nvSpPr>
        <p:spPr/>
        <p:txBody>
          <a:bodyPr/>
          <a:lstStyle/>
          <a:p>
            <a:r>
              <a:rPr lang="en-US" dirty="0" smtClean="0"/>
              <a:t>Chaining Operators</a:t>
            </a:r>
          </a:p>
          <a:p>
            <a:endParaRPr lang="en-US" dirty="0"/>
          </a:p>
          <a:p>
            <a:pPr marL="457200" lvl="1" indent="0">
              <a:buNone/>
            </a:pPr>
            <a:r>
              <a:rPr lang="en-US" dirty="0" err="1"/>
              <a:t>i</a:t>
            </a:r>
            <a:r>
              <a:rPr lang="en-US" dirty="0" err="1" smtClean="0"/>
              <a:t>nt</a:t>
            </a:r>
            <a:r>
              <a:rPr lang="en-US" dirty="0" smtClean="0"/>
              <a:t> x = 5;</a:t>
            </a:r>
          </a:p>
          <a:p>
            <a:pPr marL="457200" lvl="1" indent="0">
              <a:buNone/>
            </a:pPr>
            <a:endParaRPr lang="en-US" dirty="0" smtClean="0"/>
          </a:p>
          <a:p>
            <a:pPr marL="457200" lvl="1" indent="0">
              <a:buNone/>
            </a:pPr>
            <a:r>
              <a:rPr lang="en-US" dirty="0"/>
              <a:t>b</a:t>
            </a:r>
            <a:r>
              <a:rPr lang="en-US" dirty="0" smtClean="0"/>
              <a:t>ool result = ((x &lt; 6 &amp;&amp; x &gt; 1) || x == 20 || (x != 13 &amp;&amp; x &gt;=0))</a:t>
            </a:r>
          </a:p>
          <a:p>
            <a:pPr marL="457200" lvl="1" indent="0">
              <a:buNone/>
            </a:pPr>
            <a:endParaRPr lang="en-US" dirty="0"/>
          </a:p>
          <a:p>
            <a:pPr marL="457200" lvl="1" indent="0">
              <a:buNone/>
            </a:pPr>
            <a:r>
              <a:rPr lang="en-US" dirty="0" smtClean="0"/>
              <a:t>	Answer: true</a:t>
            </a:r>
          </a:p>
          <a:p>
            <a:pPr marL="457200" lvl="1" indent="0">
              <a:buNone/>
            </a:pPr>
            <a:endParaRPr lang="en-US" dirty="0"/>
          </a:p>
          <a:p>
            <a:pPr marL="457200" lvl="1" indent="0">
              <a:buNone/>
            </a:pPr>
            <a:r>
              <a:rPr lang="en-US" dirty="0"/>
              <a:t>b</a:t>
            </a:r>
            <a:r>
              <a:rPr lang="en-US" dirty="0" smtClean="0"/>
              <a:t>ool result2 = ((x !=5 &amp;&amp; x &gt; 8) || (x == 5 &amp;&amp; x &gt;7))</a:t>
            </a:r>
          </a:p>
          <a:p>
            <a:pPr marL="457200" lvl="1" indent="0">
              <a:buNone/>
            </a:pPr>
            <a:endParaRPr lang="en-US" dirty="0"/>
          </a:p>
          <a:p>
            <a:pPr marL="457200" lvl="1" indent="0">
              <a:buNone/>
            </a:pPr>
            <a:r>
              <a:rPr lang="en-US" dirty="0" smtClean="0"/>
              <a:t>	Answer: false</a:t>
            </a:r>
            <a:endParaRPr lang="en-US" dirty="0"/>
          </a:p>
        </p:txBody>
      </p:sp>
      <p:sp>
        <p:nvSpPr>
          <p:cNvPr id="4" name="Rectangle 3"/>
          <p:cNvSpPr/>
          <p:nvPr/>
        </p:nvSpPr>
        <p:spPr>
          <a:xfrm>
            <a:off x="2895600" y="3678879"/>
            <a:ext cx="1790700" cy="30893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99051" y="3678880"/>
            <a:ext cx="1019528" cy="30893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31330" y="3678880"/>
            <a:ext cx="2104670" cy="30893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1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766" y="330042"/>
            <a:ext cx="11665667" cy="6277587"/>
          </a:xfrm>
          <a:prstGeom prst="rect">
            <a:avLst/>
          </a:prstGeom>
        </p:spPr>
      </p:pic>
    </p:spTree>
    <p:extLst>
      <p:ext uri="{BB962C8B-B14F-4D97-AF65-F5344CB8AC3E}">
        <p14:creationId xmlns:p14="http://schemas.microsoft.com/office/powerpoint/2010/main" val="27480568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046459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59630618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6964272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1102825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a:t>
            </a:r>
            <a:endParaRPr lang="en-US" dirty="0"/>
          </a:p>
        </p:txBody>
      </p:sp>
      <p:sp>
        <p:nvSpPr>
          <p:cNvPr id="3" name="Content Placeholder 2"/>
          <p:cNvSpPr>
            <a:spLocks noGrp="1"/>
          </p:cNvSpPr>
          <p:nvPr>
            <p:ph idx="1"/>
          </p:nvPr>
        </p:nvSpPr>
        <p:spPr>
          <a:xfrm>
            <a:off x="685800" y="2675467"/>
            <a:ext cx="10820400" cy="3543218"/>
          </a:xfrm>
        </p:spPr>
        <p:txBody>
          <a:bodyPr>
            <a:normAutofit/>
          </a:bodyPr>
          <a:lstStyle/>
          <a:p>
            <a:r>
              <a:rPr lang="en-US" dirty="0" smtClean="0"/>
              <a:t>Logical statement to determine a set of commands to perform</a:t>
            </a:r>
            <a:endParaRPr lang="en-US" dirty="0"/>
          </a:p>
          <a:p>
            <a:endParaRPr lang="en-US" dirty="0" smtClean="0"/>
          </a:p>
          <a:p>
            <a:r>
              <a:rPr lang="en-US" dirty="0" smtClean="0"/>
              <a:t>Uses Boolean value to make the decision</a:t>
            </a:r>
          </a:p>
          <a:p>
            <a:pPr marL="0" indent="0">
              <a:buNone/>
            </a:pPr>
            <a:endParaRPr lang="en-US" dirty="0"/>
          </a:p>
          <a:p>
            <a:r>
              <a:rPr lang="en-US" dirty="0" smtClean="0"/>
              <a:t>Commands within “if” scope are performed in the Boolean value is true</a:t>
            </a:r>
          </a:p>
          <a:p>
            <a:endParaRPr lang="en-US" dirty="0"/>
          </a:p>
          <a:p>
            <a:r>
              <a:rPr lang="en-US" dirty="0" smtClean="0"/>
              <a:t>Commands within “else” scope are performed if the Boolean value is false</a:t>
            </a:r>
          </a:p>
        </p:txBody>
      </p:sp>
    </p:spTree>
    <p:extLst>
      <p:ext uri="{BB962C8B-B14F-4D97-AF65-F5344CB8AC3E}">
        <p14:creationId xmlns:p14="http://schemas.microsoft.com/office/powerpoint/2010/main" val="7120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a:t>
            </a:r>
            <a:endParaRPr lang="en-US" dirty="0"/>
          </a:p>
        </p:txBody>
      </p:sp>
      <p:sp>
        <p:nvSpPr>
          <p:cNvPr id="3" name="Content Placeholder 2"/>
          <p:cNvSpPr>
            <a:spLocks noGrp="1"/>
          </p:cNvSpPr>
          <p:nvPr>
            <p:ph idx="1"/>
          </p:nvPr>
        </p:nvSpPr>
        <p:spPr/>
        <p:txBody>
          <a:bodyPr/>
          <a:lstStyle/>
          <a:p>
            <a:r>
              <a:rPr lang="en-US" dirty="0" smtClean="0"/>
              <a:t>Syntax:</a:t>
            </a:r>
          </a:p>
          <a:p>
            <a:pPr marL="0" indent="0">
              <a:buNone/>
            </a:pPr>
            <a:r>
              <a:rPr lang="en-US" dirty="0"/>
              <a:t>	i</a:t>
            </a:r>
            <a:r>
              <a:rPr lang="en-US" dirty="0" smtClean="0"/>
              <a:t>f (true) </a:t>
            </a:r>
          </a:p>
          <a:p>
            <a:pPr marL="0" indent="0">
              <a:buNone/>
            </a:pPr>
            <a:r>
              <a:rPr lang="en-US" dirty="0"/>
              <a:t>	</a:t>
            </a:r>
            <a:r>
              <a:rPr lang="en-US" dirty="0" smtClean="0"/>
              <a:t>{</a:t>
            </a:r>
          </a:p>
          <a:p>
            <a:pPr marL="0" indent="0">
              <a:buNone/>
            </a:pPr>
            <a:r>
              <a:rPr lang="en-US" dirty="0"/>
              <a:t>	</a:t>
            </a:r>
            <a:r>
              <a:rPr lang="en-US" dirty="0" smtClean="0"/>
              <a:t>	//Statement To Perform if true;</a:t>
            </a:r>
          </a:p>
          <a:p>
            <a:pPr marL="0" indent="0">
              <a:buNone/>
            </a:pPr>
            <a:r>
              <a:rPr lang="en-US" dirty="0"/>
              <a:t>	</a:t>
            </a:r>
            <a:r>
              <a:rPr lang="en-US" dirty="0" smtClean="0"/>
              <a:t>}</a:t>
            </a:r>
          </a:p>
          <a:p>
            <a:pPr marL="0" indent="0">
              <a:buNone/>
            </a:pPr>
            <a:r>
              <a:rPr lang="en-US" dirty="0"/>
              <a:t>	</a:t>
            </a:r>
            <a:r>
              <a:rPr lang="en-US" dirty="0" smtClean="0"/>
              <a:t>else</a:t>
            </a:r>
          </a:p>
          <a:p>
            <a:pPr marL="0" indent="0">
              <a:buNone/>
            </a:pPr>
            <a:r>
              <a:rPr lang="en-US" dirty="0"/>
              <a:t>	</a:t>
            </a:r>
            <a:r>
              <a:rPr lang="en-US" dirty="0" smtClean="0"/>
              <a:t>{</a:t>
            </a:r>
          </a:p>
          <a:p>
            <a:pPr marL="0" indent="0">
              <a:buNone/>
            </a:pPr>
            <a:r>
              <a:rPr lang="en-US" dirty="0"/>
              <a:t>	</a:t>
            </a:r>
            <a:r>
              <a:rPr lang="en-US" dirty="0" smtClean="0"/>
              <a:t>	//Statement To Perform if false;</a:t>
            </a:r>
          </a:p>
          <a:p>
            <a:pPr marL="0" indent="0">
              <a:buNone/>
            </a:pPr>
            <a:r>
              <a:rPr lang="en-US" dirty="0"/>
              <a:t>	</a:t>
            </a:r>
            <a:r>
              <a:rPr lang="en-US" dirty="0" smtClean="0"/>
              <a:t>}</a:t>
            </a:r>
          </a:p>
        </p:txBody>
      </p:sp>
    </p:spTree>
    <p:extLst>
      <p:ext uri="{BB962C8B-B14F-4D97-AF65-F5344CB8AC3E}">
        <p14:creationId xmlns:p14="http://schemas.microsoft.com/office/powerpoint/2010/main" val="408584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881035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6408108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3517599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81549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9427293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34436"/>
            <a:ext cx="8610600" cy="1293028"/>
          </a:xfrm>
        </p:spPr>
        <p:txBody>
          <a:bodyPr/>
          <a:lstStyle/>
          <a:p>
            <a:r>
              <a:rPr lang="en-US" dirty="0" smtClean="0"/>
              <a:t>Else If</a:t>
            </a:r>
            <a:endParaRPr lang="en-US" dirty="0"/>
          </a:p>
        </p:txBody>
      </p:sp>
      <p:sp>
        <p:nvSpPr>
          <p:cNvPr id="3" name="Content Placeholder 2"/>
          <p:cNvSpPr>
            <a:spLocks noGrp="1"/>
          </p:cNvSpPr>
          <p:nvPr>
            <p:ph idx="1"/>
          </p:nvPr>
        </p:nvSpPr>
        <p:spPr>
          <a:xfrm>
            <a:off x="685800" y="1330036"/>
            <a:ext cx="10820400" cy="5278582"/>
          </a:xfrm>
        </p:spPr>
        <p:txBody>
          <a:bodyPr>
            <a:normAutofit fontScale="85000" lnSpcReduction="20000"/>
          </a:bodyPr>
          <a:lstStyle/>
          <a:p>
            <a:r>
              <a:rPr lang="en-US" dirty="0"/>
              <a:t>A</a:t>
            </a:r>
            <a:r>
              <a:rPr lang="en-US" dirty="0" smtClean="0"/>
              <a:t>dds alternative conditions to check for with an if statement</a:t>
            </a:r>
          </a:p>
          <a:p>
            <a:endParaRPr lang="en-US" dirty="0"/>
          </a:p>
          <a:p>
            <a:r>
              <a:rPr lang="en-US" dirty="0" smtClean="0"/>
              <a:t>Syntax:</a:t>
            </a:r>
          </a:p>
          <a:p>
            <a:pPr marL="0" indent="0">
              <a:buNone/>
            </a:pPr>
            <a:r>
              <a:rPr lang="en-US" dirty="0" smtClean="0"/>
              <a:t>	if (condition1 == true</a:t>
            </a:r>
            <a:r>
              <a:rPr lang="en-US" dirty="0"/>
              <a:t>) </a:t>
            </a:r>
          </a:p>
          <a:p>
            <a:pPr marL="0" indent="0">
              <a:buNone/>
            </a:pPr>
            <a:r>
              <a:rPr lang="en-US" dirty="0"/>
              <a:t>	{</a:t>
            </a:r>
          </a:p>
          <a:p>
            <a:pPr marL="0" indent="0">
              <a:buNone/>
            </a:pPr>
            <a:r>
              <a:rPr lang="en-US" dirty="0"/>
              <a:t>		//Statement </a:t>
            </a:r>
            <a:r>
              <a:rPr lang="en-US" dirty="0" smtClean="0"/>
              <a:t>to perform if condition1 is </a:t>
            </a:r>
            <a:r>
              <a:rPr lang="en-US" dirty="0"/>
              <a:t>true;</a:t>
            </a:r>
          </a:p>
          <a:p>
            <a:pPr marL="0" indent="0">
              <a:buNone/>
            </a:pPr>
            <a:r>
              <a:rPr lang="en-US" dirty="0"/>
              <a:t>	</a:t>
            </a:r>
            <a:r>
              <a:rPr lang="en-US" dirty="0" smtClean="0"/>
              <a:t>}</a:t>
            </a:r>
          </a:p>
          <a:p>
            <a:pPr marL="0" indent="0">
              <a:buNone/>
            </a:pPr>
            <a:r>
              <a:rPr lang="en-US" dirty="0"/>
              <a:t>	</a:t>
            </a:r>
            <a:r>
              <a:rPr lang="en-US" dirty="0" smtClean="0"/>
              <a:t>else if (condition2 == true)</a:t>
            </a:r>
          </a:p>
          <a:p>
            <a:pPr marL="0" indent="0">
              <a:buNone/>
            </a:pPr>
            <a:r>
              <a:rPr lang="en-US" dirty="0" smtClean="0"/>
              <a:t>	{</a:t>
            </a:r>
          </a:p>
          <a:p>
            <a:pPr marL="0" indent="0">
              <a:buNone/>
            </a:pPr>
            <a:r>
              <a:rPr lang="en-US" dirty="0" smtClean="0"/>
              <a:t>		//Statement to </a:t>
            </a:r>
            <a:r>
              <a:rPr lang="en-US" dirty="0"/>
              <a:t>p</a:t>
            </a:r>
            <a:r>
              <a:rPr lang="en-US" dirty="0" smtClean="0"/>
              <a:t>erform if condition2 is true;</a:t>
            </a:r>
            <a:endParaRPr lang="en-US" dirty="0"/>
          </a:p>
          <a:p>
            <a:pPr marL="0" indent="0">
              <a:buNone/>
            </a:pPr>
            <a:r>
              <a:rPr lang="en-US" dirty="0" smtClean="0"/>
              <a:t>	}</a:t>
            </a:r>
            <a:endParaRPr lang="en-US" dirty="0"/>
          </a:p>
          <a:p>
            <a:pPr marL="0" indent="0">
              <a:buNone/>
            </a:pPr>
            <a:r>
              <a:rPr lang="en-US" dirty="0"/>
              <a:t>	else</a:t>
            </a:r>
          </a:p>
          <a:p>
            <a:pPr marL="0" indent="0">
              <a:buNone/>
            </a:pPr>
            <a:r>
              <a:rPr lang="en-US" dirty="0"/>
              <a:t>	{</a:t>
            </a:r>
          </a:p>
          <a:p>
            <a:pPr marL="0" indent="0">
              <a:buNone/>
            </a:pPr>
            <a:r>
              <a:rPr lang="en-US" dirty="0"/>
              <a:t>		//Statement To Perform if </a:t>
            </a:r>
            <a:r>
              <a:rPr lang="en-US" dirty="0" smtClean="0"/>
              <a:t>both condition1 and condition2 are false;</a:t>
            </a:r>
            <a:endParaRPr lang="en-US" dirty="0"/>
          </a:p>
          <a:p>
            <a:pPr marL="0" indent="0">
              <a:buNone/>
            </a:pPr>
            <a:r>
              <a:rPr lang="en-US" dirty="0"/>
              <a:t>	}</a:t>
            </a:r>
          </a:p>
        </p:txBody>
      </p:sp>
    </p:spTree>
    <p:extLst>
      <p:ext uri="{BB962C8B-B14F-4D97-AF65-F5344CB8AC3E}">
        <p14:creationId xmlns:p14="http://schemas.microsoft.com/office/powerpoint/2010/main" val="312891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156480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77408810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Else If Statement</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044989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699319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Switch-Case Statements</a:t>
            </a:r>
            <a:endParaRPr lang="en-US" dirty="0"/>
          </a:p>
        </p:txBody>
      </p:sp>
      <p:sp>
        <p:nvSpPr>
          <p:cNvPr id="3" name="Content Placeholder 2"/>
          <p:cNvSpPr>
            <a:spLocks noGrp="1"/>
          </p:cNvSpPr>
          <p:nvPr>
            <p:ph idx="1"/>
          </p:nvPr>
        </p:nvSpPr>
        <p:spPr>
          <a:xfrm>
            <a:off x="685800" y="2057400"/>
            <a:ext cx="10820400" cy="4322617"/>
          </a:xfrm>
        </p:spPr>
        <p:txBody>
          <a:bodyPr>
            <a:normAutofit fontScale="92500" lnSpcReduction="10000"/>
          </a:bodyPr>
          <a:lstStyle/>
          <a:p>
            <a:r>
              <a:rPr lang="en-US" dirty="0"/>
              <a:t>Compares a primary value against a set of </a:t>
            </a:r>
            <a:r>
              <a:rPr lang="en-US" dirty="0" smtClean="0"/>
              <a:t>candidate equivalent constants</a:t>
            </a:r>
          </a:p>
          <a:p>
            <a:endParaRPr lang="en-US" dirty="0"/>
          </a:p>
          <a:p>
            <a:r>
              <a:rPr lang="en-US" dirty="0" smtClean="0"/>
              <a:t>Simplifies the If/Else-If/Else statement (but not as versatile)</a:t>
            </a:r>
          </a:p>
          <a:p>
            <a:endParaRPr lang="en-US" dirty="0" smtClean="0"/>
          </a:p>
          <a:p>
            <a:r>
              <a:rPr lang="en-US" dirty="0" smtClean="0"/>
              <a:t>Does not use relational operators</a:t>
            </a:r>
          </a:p>
          <a:p>
            <a:endParaRPr lang="en-US" dirty="0" smtClean="0"/>
          </a:p>
          <a:p>
            <a:r>
              <a:rPr lang="en-US" dirty="0" smtClean="0"/>
              <a:t>Only checks for an equal constant</a:t>
            </a:r>
          </a:p>
          <a:p>
            <a:endParaRPr lang="en-US" dirty="0"/>
          </a:p>
          <a:p>
            <a:r>
              <a:rPr lang="en-US" dirty="0" smtClean="0"/>
              <a:t>“Break” keyword must be used at the end of commands to be executed</a:t>
            </a:r>
          </a:p>
          <a:p>
            <a:endParaRPr lang="en-US" dirty="0"/>
          </a:p>
          <a:p>
            <a:r>
              <a:rPr lang="en-US" dirty="0" smtClean="0"/>
              <a:t>Default section is executed if no equivalent constants are found</a:t>
            </a:r>
          </a:p>
        </p:txBody>
      </p:sp>
    </p:spTree>
    <p:extLst>
      <p:ext uri="{BB962C8B-B14F-4D97-AF65-F5344CB8AC3E}">
        <p14:creationId xmlns:p14="http://schemas.microsoft.com/office/powerpoint/2010/main" val="7057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Switch-Case Statements</a:t>
            </a:r>
            <a:endParaRPr lang="en-US" dirty="0"/>
          </a:p>
        </p:txBody>
      </p:sp>
      <p:sp>
        <p:nvSpPr>
          <p:cNvPr id="3" name="Content Placeholder 2"/>
          <p:cNvSpPr>
            <a:spLocks noGrp="1"/>
          </p:cNvSpPr>
          <p:nvPr>
            <p:ph idx="1"/>
          </p:nvPr>
        </p:nvSpPr>
        <p:spPr>
          <a:xfrm>
            <a:off x="685800" y="1870364"/>
            <a:ext cx="10820400" cy="4696691"/>
          </a:xfrm>
        </p:spPr>
        <p:txBody>
          <a:bodyPr>
            <a:normAutofit fontScale="85000" lnSpcReduction="20000"/>
          </a:bodyPr>
          <a:lstStyle/>
          <a:p>
            <a:pPr marL="0" indent="0">
              <a:buNone/>
            </a:pPr>
            <a:r>
              <a:rPr lang="en-US" dirty="0" smtClean="0"/>
              <a:t>Syntax:</a:t>
            </a:r>
          </a:p>
          <a:p>
            <a:pPr marL="0" indent="0">
              <a:buNone/>
            </a:pPr>
            <a:r>
              <a:rPr lang="en-US" dirty="0"/>
              <a:t>	</a:t>
            </a:r>
            <a:r>
              <a:rPr lang="en-US" dirty="0" smtClean="0"/>
              <a:t>switch(value) </a:t>
            </a:r>
          </a:p>
          <a:p>
            <a:pPr marL="0" indent="0">
              <a:buNone/>
            </a:pPr>
            <a:r>
              <a:rPr lang="en-US" dirty="0"/>
              <a:t>	</a:t>
            </a:r>
            <a:r>
              <a:rPr lang="en-US" dirty="0" smtClean="0"/>
              <a:t>{</a:t>
            </a:r>
          </a:p>
          <a:p>
            <a:pPr marL="0" indent="0">
              <a:buNone/>
            </a:pPr>
            <a:r>
              <a:rPr lang="en-US" dirty="0"/>
              <a:t>	</a:t>
            </a:r>
            <a:r>
              <a:rPr lang="en-US" dirty="0" smtClean="0"/>
              <a:t>	case constant1:</a:t>
            </a:r>
          </a:p>
          <a:p>
            <a:pPr marL="0" indent="0">
              <a:buNone/>
            </a:pPr>
            <a:r>
              <a:rPr lang="en-US" dirty="0" smtClean="0"/>
              <a:t>			//</a:t>
            </a:r>
            <a:r>
              <a:rPr lang="en-US" dirty="0"/>
              <a:t>Commands to perform</a:t>
            </a:r>
          </a:p>
          <a:p>
            <a:pPr marL="0" indent="0">
              <a:buNone/>
            </a:pPr>
            <a:r>
              <a:rPr lang="en-US" dirty="0"/>
              <a:t>			break</a:t>
            </a:r>
            <a:r>
              <a:rPr lang="en-US" dirty="0" smtClean="0"/>
              <a:t>;</a:t>
            </a:r>
          </a:p>
          <a:p>
            <a:pPr marL="0" indent="0">
              <a:buNone/>
            </a:pPr>
            <a:r>
              <a:rPr lang="en-US" dirty="0"/>
              <a:t>		</a:t>
            </a:r>
            <a:r>
              <a:rPr lang="en-US" dirty="0" smtClean="0"/>
              <a:t>case constant2:</a:t>
            </a:r>
          </a:p>
          <a:p>
            <a:pPr marL="0" indent="0">
              <a:buNone/>
            </a:pPr>
            <a:r>
              <a:rPr lang="en-US" dirty="0"/>
              <a:t>		case </a:t>
            </a:r>
            <a:r>
              <a:rPr lang="en-US" dirty="0" smtClean="0"/>
              <a:t>constant3:</a:t>
            </a:r>
            <a:endParaRPr lang="en-US" dirty="0"/>
          </a:p>
          <a:p>
            <a:pPr marL="0" indent="0">
              <a:buNone/>
            </a:pPr>
            <a:r>
              <a:rPr lang="en-US" dirty="0"/>
              <a:t>			//Commands to perform</a:t>
            </a:r>
          </a:p>
          <a:p>
            <a:pPr marL="0" indent="0">
              <a:buNone/>
            </a:pPr>
            <a:r>
              <a:rPr lang="en-US" dirty="0"/>
              <a:t>			break</a:t>
            </a:r>
            <a:r>
              <a:rPr lang="en-US" dirty="0" smtClean="0"/>
              <a:t>;</a:t>
            </a:r>
          </a:p>
          <a:p>
            <a:pPr marL="0" indent="0">
              <a:buNone/>
            </a:pPr>
            <a:r>
              <a:rPr lang="en-US" dirty="0"/>
              <a:t>	</a:t>
            </a:r>
            <a:r>
              <a:rPr lang="en-US" dirty="0" smtClean="0"/>
              <a:t>	default:</a:t>
            </a:r>
          </a:p>
          <a:p>
            <a:pPr marL="0" indent="0">
              <a:buNone/>
            </a:pPr>
            <a:r>
              <a:rPr lang="en-US" dirty="0"/>
              <a:t>	</a:t>
            </a:r>
            <a:r>
              <a:rPr lang="en-US" dirty="0" smtClean="0"/>
              <a:t>		//Commands to perform</a:t>
            </a:r>
          </a:p>
          <a:p>
            <a:pPr marL="0" indent="0">
              <a:buNone/>
            </a:pPr>
            <a:r>
              <a:rPr lang="en-US" dirty="0"/>
              <a:t>	</a:t>
            </a:r>
            <a:r>
              <a:rPr lang="en-US" dirty="0" smtClean="0"/>
              <a:t>		break;</a:t>
            </a:r>
          </a:p>
          <a:p>
            <a:pPr marL="0" indent="0">
              <a:buNone/>
            </a:pPr>
            <a:r>
              <a:rPr lang="en-US" dirty="0"/>
              <a:t>	</a:t>
            </a:r>
            <a:r>
              <a:rPr lang="en-US" dirty="0" smtClean="0"/>
              <a:t>}</a:t>
            </a:r>
            <a:endParaRPr lang="en-US" dirty="0"/>
          </a:p>
        </p:txBody>
      </p:sp>
    </p:spTree>
    <p:extLst>
      <p:ext uri="{BB962C8B-B14F-4D97-AF65-F5344CB8AC3E}">
        <p14:creationId xmlns:p14="http://schemas.microsoft.com/office/powerpoint/2010/main" val="283831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96265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8279621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Switch-Case Statements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32522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1233591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65394880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While loops execute code within it’s scope until a specified expression is false</a:t>
            </a:r>
          </a:p>
          <a:p>
            <a:endParaRPr lang="en-US" dirty="0" smtClean="0"/>
          </a:p>
          <a:p>
            <a:r>
              <a:rPr lang="en-US" dirty="0" smtClean="0"/>
              <a:t>Uses Boolean expressions (typically the result of Relational Operators) to determine if the code should be executed</a:t>
            </a:r>
          </a:p>
          <a:p>
            <a:endParaRPr lang="en-US" dirty="0" smtClean="0"/>
          </a:p>
          <a:p>
            <a:r>
              <a:rPr lang="en-US" dirty="0" smtClean="0"/>
              <a:t>Typically use </a:t>
            </a:r>
            <a:r>
              <a:rPr lang="en-US" dirty="0"/>
              <a:t>increment or decrement operators to </a:t>
            </a:r>
            <a:r>
              <a:rPr lang="en-US" dirty="0" smtClean="0"/>
              <a:t>modify a value within the expression until the expression is evaluated to false</a:t>
            </a:r>
          </a:p>
          <a:p>
            <a:endParaRPr lang="en-US" dirty="0" smtClean="0"/>
          </a:p>
          <a:p>
            <a:r>
              <a:rPr lang="en-US" dirty="0" smtClean="0"/>
              <a:t>Useful for executing code repeatedly until you need it to stop</a:t>
            </a:r>
          </a:p>
          <a:p>
            <a:pPr marL="0" indent="0">
              <a:buNone/>
            </a:pPr>
            <a:endParaRPr lang="en-US" dirty="0"/>
          </a:p>
          <a:p>
            <a:r>
              <a:rPr lang="en-US" dirty="0" smtClean="0"/>
              <a:t>Be careful of infinite loops</a:t>
            </a:r>
          </a:p>
        </p:txBody>
      </p:sp>
    </p:spTree>
    <p:extLst>
      <p:ext uri="{BB962C8B-B14F-4D97-AF65-F5344CB8AC3E}">
        <p14:creationId xmlns:p14="http://schemas.microsoft.com/office/powerpoint/2010/main" val="18069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Content Placeholder 2"/>
          <p:cNvSpPr>
            <a:spLocks noGrp="1"/>
          </p:cNvSpPr>
          <p:nvPr>
            <p:ph idx="1"/>
          </p:nvPr>
        </p:nvSpPr>
        <p:spPr/>
        <p:txBody>
          <a:bodyPr/>
          <a:lstStyle/>
          <a:p>
            <a:r>
              <a:rPr lang="en-US" dirty="0"/>
              <a:t>Syntax: </a:t>
            </a:r>
            <a:endParaRPr lang="en-US" dirty="0" smtClean="0"/>
          </a:p>
          <a:p>
            <a:endParaRPr lang="en-US" dirty="0"/>
          </a:p>
          <a:p>
            <a:pPr marL="0" indent="0">
              <a:buNone/>
            </a:pPr>
            <a:r>
              <a:rPr lang="en-US" dirty="0"/>
              <a:t>	</a:t>
            </a:r>
            <a:r>
              <a:rPr lang="en-US" dirty="0" err="1"/>
              <a:t>int</a:t>
            </a:r>
            <a:r>
              <a:rPr lang="en-US" dirty="0"/>
              <a:t> x = 0;</a:t>
            </a:r>
          </a:p>
          <a:p>
            <a:pPr marL="0" indent="0">
              <a:buNone/>
            </a:pPr>
            <a:r>
              <a:rPr lang="en-US" dirty="0"/>
              <a:t>	while (x &lt; 10</a:t>
            </a:r>
            <a:r>
              <a:rPr lang="en-US" dirty="0" smtClean="0"/>
              <a:t>)</a:t>
            </a:r>
          </a:p>
          <a:p>
            <a:pPr marL="0" indent="0">
              <a:buNone/>
            </a:pPr>
            <a:r>
              <a:rPr lang="en-US" dirty="0"/>
              <a:t>	</a:t>
            </a:r>
            <a:r>
              <a:rPr lang="en-US" dirty="0" smtClean="0"/>
              <a:t>{</a:t>
            </a:r>
          </a:p>
          <a:p>
            <a:pPr marL="0" indent="0">
              <a:buNone/>
            </a:pPr>
            <a:r>
              <a:rPr lang="en-US" dirty="0" smtClean="0"/>
              <a:t>		//Commands to execute</a:t>
            </a:r>
          </a:p>
          <a:p>
            <a:pPr marL="0" indent="0">
              <a:buNone/>
            </a:pPr>
            <a:r>
              <a:rPr lang="en-US" dirty="0"/>
              <a:t>	</a:t>
            </a:r>
            <a:r>
              <a:rPr lang="en-US" dirty="0" smtClean="0"/>
              <a:t>	x++;</a:t>
            </a:r>
            <a:endParaRPr lang="en-US" dirty="0"/>
          </a:p>
          <a:p>
            <a:pPr marL="0" indent="0">
              <a:buNone/>
            </a:pPr>
            <a:r>
              <a:rPr lang="en-US" dirty="0" smtClean="0"/>
              <a:t>	}</a:t>
            </a:r>
          </a:p>
        </p:txBody>
      </p:sp>
    </p:spTree>
    <p:extLst>
      <p:ext uri="{BB962C8B-B14F-4D97-AF65-F5344CB8AC3E}">
        <p14:creationId xmlns:p14="http://schemas.microsoft.com/office/powerpoint/2010/main" val="367296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Content Placeholder 2"/>
          <p:cNvSpPr>
            <a:spLocks noGrp="1"/>
          </p:cNvSpPr>
          <p:nvPr>
            <p:ph idx="1"/>
          </p:nvPr>
        </p:nvSpPr>
        <p:spPr/>
        <p:txBody>
          <a:bodyPr/>
          <a:lstStyle/>
          <a:p>
            <a:r>
              <a:rPr lang="en-US" dirty="0" smtClean="0"/>
              <a:t>Alternate Syntax:</a:t>
            </a:r>
          </a:p>
          <a:p>
            <a:endParaRPr lang="en-US" dirty="0" smtClean="0"/>
          </a:p>
          <a:p>
            <a:pPr marL="457200" lvl="1" indent="0">
              <a:buNone/>
            </a:pPr>
            <a:r>
              <a:rPr lang="en-US" dirty="0"/>
              <a:t>b</a:t>
            </a:r>
            <a:r>
              <a:rPr lang="en-US" dirty="0" smtClean="0"/>
              <a:t>ool </a:t>
            </a:r>
            <a:r>
              <a:rPr lang="en-US" dirty="0" err="1" smtClean="0"/>
              <a:t>performCode</a:t>
            </a:r>
            <a:r>
              <a:rPr lang="en-US" dirty="0" smtClean="0"/>
              <a:t> = true;</a:t>
            </a:r>
          </a:p>
          <a:p>
            <a:pPr marL="457200" lvl="1" indent="0">
              <a:buNone/>
            </a:pPr>
            <a:r>
              <a:rPr lang="en-US" dirty="0" err="1"/>
              <a:t>i</a:t>
            </a:r>
            <a:r>
              <a:rPr lang="en-US" dirty="0" err="1" smtClean="0"/>
              <a:t>nt</a:t>
            </a:r>
            <a:r>
              <a:rPr lang="en-US" dirty="0" smtClean="0"/>
              <a:t> x = 0;</a:t>
            </a:r>
          </a:p>
          <a:p>
            <a:pPr marL="457200" lvl="1" indent="0">
              <a:buNone/>
            </a:pPr>
            <a:r>
              <a:rPr lang="en-US" dirty="0"/>
              <a:t>w</a:t>
            </a:r>
            <a:r>
              <a:rPr lang="en-US" dirty="0" smtClean="0"/>
              <a:t>hile (</a:t>
            </a:r>
            <a:r>
              <a:rPr lang="en-US" dirty="0" err="1" smtClean="0"/>
              <a:t>performCode</a:t>
            </a:r>
            <a:r>
              <a:rPr lang="en-US" dirty="0" smtClean="0"/>
              <a:t>) </a:t>
            </a:r>
          </a:p>
          <a:p>
            <a:pPr marL="457200" lvl="1" indent="0">
              <a:buNone/>
            </a:pPr>
            <a:r>
              <a:rPr lang="en-US" dirty="0" smtClean="0"/>
              <a:t>{</a:t>
            </a:r>
          </a:p>
          <a:p>
            <a:pPr marL="457200" lvl="1" indent="0">
              <a:buNone/>
            </a:pPr>
            <a:r>
              <a:rPr lang="en-US" dirty="0" smtClean="0"/>
              <a:t>	//Commands to execute</a:t>
            </a:r>
            <a:endParaRPr lang="en-US" dirty="0"/>
          </a:p>
          <a:p>
            <a:pPr marL="457200" lvl="1" indent="0">
              <a:buNone/>
            </a:pPr>
            <a:r>
              <a:rPr lang="en-US" dirty="0" smtClean="0"/>
              <a:t>	</a:t>
            </a:r>
            <a:r>
              <a:rPr lang="en-US" dirty="0" err="1" smtClean="0"/>
              <a:t>performCode</a:t>
            </a:r>
            <a:r>
              <a:rPr lang="en-US" dirty="0" smtClean="0"/>
              <a:t> = (++x &lt; 10);</a:t>
            </a:r>
            <a:endParaRPr lang="en-US" dirty="0"/>
          </a:p>
          <a:p>
            <a:pPr marL="457200" lvl="1" indent="0">
              <a:buNone/>
            </a:pPr>
            <a:r>
              <a:rPr lang="en-US" dirty="0" smtClean="0"/>
              <a:t>}</a:t>
            </a:r>
            <a:endParaRPr lang="en-US" dirty="0"/>
          </a:p>
        </p:txBody>
      </p:sp>
    </p:spTree>
    <p:extLst>
      <p:ext uri="{BB962C8B-B14F-4D97-AF65-F5344CB8AC3E}">
        <p14:creationId xmlns:p14="http://schemas.microsoft.com/office/powerpoint/2010/main" val="197753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9299050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303814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While Loop</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7665037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61000724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78951"/>
            <a:ext cx="8610600" cy="1293028"/>
          </a:xfrm>
        </p:spPr>
        <p:txBody>
          <a:bodyPr/>
          <a:lstStyle/>
          <a:p>
            <a:r>
              <a:rPr lang="en-US" dirty="0" smtClean="0"/>
              <a:t>Do While Loop</a:t>
            </a:r>
            <a:endParaRPr lang="en-US" dirty="0"/>
          </a:p>
        </p:txBody>
      </p:sp>
      <p:sp>
        <p:nvSpPr>
          <p:cNvPr id="3" name="Content Placeholder 2"/>
          <p:cNvSpPr>
            <a:spLocks noGrp="1"/>
          </p:cNvSpPr>
          <p:nvPr>
            <p:ph idx="1"/>
          </p:nvPr>
        </p:nvSpPr>
        <p:spPr>
          <a:xfrm>
            <a:off x="685800" y="1571979"/>
            <a:ext cx="10820400" cy="5088465"/>
          </a:xfrm>
        </p:spPr>
        <p:txBody>
          <a:bodyPr>
            <a:normAutofit fontScale="85000" lnSpcReduction="20000"/>
          </a:bodyPr>
          <a:lstStyle/>
          <a:p>
            <a:r>
              <a:rPr lang="en-US" dirty="0" smtClean="0"/>
              <a:t>Do-While </a:t>
            </a:r>
            <a:r>
              <a:rPr lang="en-US" dirty="0"/>
              <a:t>loops </a:t>
            </a:r>
            <a:r>
              <a:rPr lang="en-US" dirty="0" smtClean="0"/>
              <a:t>repeats the execution of </a:t>
            </a:r>
            <a:r>
              <a:rPr lang="en-US" dirty="0"/>
              <a:t>code within it’s scope until a specified expression is </a:t>
            </a:r>
            <a:r>
              <a:rPr lang="en-US" dirty="0" smtClean="0"/>
              <a:t>false</a:t>
            </a:r>
          </a:p>
          <a:p>
            <a:pPr marL="0" indent="0">
              <a:buNone/>
            </a:pPr>
            <a:endParaRPr lang="en-US" dirty="0"/>
          </a:p>
          <a:p>
            <a:r>
              <a:rPr lang="en-US" dirty="0"/>
              <a:t>Uses Boolean expressions (typically the result of Relational Operators) to determine if the code should be </a:t>
            </a:r>
            <a:r>
              <a:rPr lang="en-US" dirty="0" smtClean="0"/>
              <a:t>repeated</a:t>
            </a:r>
          </a:p>
          <a:p>
            <a:endParaRPr lang="en-US" dirty="0" smtClean="0"/>
          </a:p>
          <a:p>
            <a:r>
              <a:rPr lang="en-US" dirty="0" smtClean="0"/>
              <a:t>While expression </a:t>
            </a:r>
            <a:r>
              <a:rPr lang="en-US" dirty="0"/>
              <a:t>is evaluated after code within the do scope is performed</a:t>
            </a:r>
          </a:p>
          <a:p>
            <a:endParaRPr lang="en-US" dirty="0"/>
          </a:p>
          <a:p>
            <a:r>
              <a:rPr lang="en-US" dirty="0"/>
              <a:t>Code within “do” scope performed at least one </a:t>
            </a:r>
            <a:r>
              <a:rPr lang="en-US" dirty="0" smtClean="0"/>
              <a:t>time</a:t>
            </a:r>
            <a:endParaRPr lang="en-US" dirty="0"/>
          </a:p>
          <a:p>
            <a:endParaRPr lang="en-US" dirty="0"/>
          </a:p>
          <a:p>
            <a:r>
              <a:rPr lang="en-US" dirty="0"/>
              <a:t>Typically use increment or decrement operators to modify a value within the expression until the expression is evaluated to false</a:t>
            </a:r>
          </a:p>
          <a:p>
            <a:endParaRPr lang="en-US" dirty="0"/>
          </a:p>
          <a:p>
            <a:r>
              <a:rPr lang="en-US" dirty="0"/>
              <a:t>Useful for executing code repeatedly until you need it to stop</a:t>
            </a:r>
          </a:p>
          <a:p>
            <a:pPr marL="0" indent="0">
              <a:buNone/>
            </a:pPr>
            <a:endParaRPr lang="en-US" dirty="0"/>
          </a:p>
          <a:p>
            <a:r>
              <a:rPr lang="en-US" dirty="0"/>
              <a:t>Be careful of infinite loops</a:t>
            </a:r>
          </a:p>
        </p:txBody>
      </p:sp>
    </p:spTree>
    <p:extLst>
      <p:ext uri="{BB962C8B-B14F-4D97-AF65-F5344CB8AC3E}">
        <p14:creationId xmlns:p14="http://schemas.microsoft.com/office/powerpoint/2010/main" val="8713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While Loop</a:t>
            </a:r>
            <a:endParaRPr lang="en-US" dirty="0"/>
          </a:p>
        </p:txBody>
      </p:sp>
      <p:sp>
        <p:nvSpPr>
          <p:cNvPr id="3" name="Content Placeholder 2"/>
          <p:cNvSpPr>
            <a:spLocks noGrp="1"/>
          </p:cNvSpPr>
          <p:nvPr>
            <p:ph idx="1"/>
          </p:nvPr>
        </p:nvSpPr>
        <p:spPr/>
        <p:txBody>
          <a:bodyPr/>
          <a:lstStyle/>
          <a:p>
            <a:pPr marL="0" indent="0">
              <a:buNone/>
            </a:pPr>
            <a:r>
              <a:rPr lang="en-US" dirty="0" smtClean="0"/>
              <a:t>Syntax: </a:t>
            </a:r>
          </a:p>
          <a:p>
            <a:pPr marL="0" indent="0">
              <a:buNone/>
            </a:pPr>
            <a:r>
              <a:rPr lang="en-US" dirty="0"/>
              <a:t>	</a:t>
            </a:r>
            <a:r>
              <a:rPr lang="en-US" dirty="0" err="1" smtClean="0"/>
              <a:t>int</a:t>
            </a:r>
            <a:r>
              <a:rPr lang="en-US" dirty="0" smtClean="0"/>
              <a:t> </a:t>
            </a:r>
            <a:r>
              <a:rPr lang="en-US" dirty="0"/>
              <a:t>x = 0;</a:t>
            </a:r>
          </a:p>
          <a:p>
            <a:pPr marL="0" indent="0">
              <a:buNone/>
            </a:pPr>
            <a:r>
              <a:rPr lang="en-US" dirty="0"/>
              <a:t>	</a:t>
            </a:r>
            <a:r>
              <a:rPr lang="en-US" dirty="0" smtClean="0"/>
              <a:t>do</a:t>
            </a:r>
            <a:endParaRPr lang="en-US" dirty="0"/>
          </a:p>
          <a:p>
            <a:pPr marL="0" indent="0">
              <a:buNone/>
            </a:pPr>
            <a:r>
              <a:rPr lang="en-US" dirty="0"/>
              <a:t>	{</a:t>
            </a:r>
          </a:p>
          <a:p>
            <a:pPr marL="0" indent="0">
              <a:buNone/>
            </a:pPr>
            <a:r>
              <a:rPr lang="en-US" dirty="0"/>
              <a:t>		//Commands to execute</a:t>
            </a:r>
          </a:p>
          <a:p>
            <a:pPr marL="0" indent="0">
              <a:buNone/>
            </a:pPr>
            <a:r>
              <a:rPr lang="en-US" dirty="0"/>
              <a:t>		x++;</a:t>
            </a:r>
          </a:p>
          <a:p>
            <a:pPr marL="0" indent="0">
              <a:buNone/>
            </a:pPr>
            <a:r>
              <a:rPr lang="en-US" dirty="0"/>
              <a:t>	</a:t>
            </a:r>
            <a:r>
              <a:rPr lang="en-US" dirty="0" smtClean="0"/>
              <a:t>} while (x &lt; 10)</a:t>
            </a:r>
            <a:endParaRPr lang="en-US" dirty="0"/>
          </a:p>
          <a:p>
            <a:endParaRPr lang="en-US" dirty="0"/>
          </a:p>
        </p:txBody>
      </p:sp>
      <p:sp>
        <p:nvSpPr>
          <p:cNvPr id="4" name="Right Arrow 3"/>
          <p:cNvSpPr/>
          <p:nvPr/>
        </p:nvSpPr>
        <p:spPr>
          <a:xfrm>
            <a:off x="779318" y="2732809"/>
            <a:ext cx="737754" cy="18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779318" y="3156322"/>
            <a:ext cx="737754" cy="18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1676785" y="4019585"/>
            <a:ext cx="737754" cy="18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1676785" y="4456670"/>
            <a:ext cx="737754" cy="18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79318" y="4868714"/>
            <a:ext cx="737754" cy="187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2085558" y="5249333"/>
            <a:ext cx="243995" cy="632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815645" y="4777566"/>
            <a:ext cx="639919" cy="369332"/>
          </a:xfrm>
          <a:prstGeom prst="rect">
            <a:avLst/>
          </a:prstGeom>
          <a:noFill/>
        </p:spPr>
        <p:txBody>
          <a:bodyPr wrap="none" rtlCol="0">
            <a:spAutoFit/>
          </a:bodyPr>
          <a:lstStyle/>
          <a:p>
            <a:r>
              <a:rPr lang="en-US" b="1" dirty="0" smtClean="0">
                <a:solidFill>
                  <a:schemeClr val="accent6"/>
                </a:solidFill>
              </a:rPr>
              <a:t>True</a:t>
            </a:r>
            <a:endParaRPr lang="en-US" b="1" dirty="0">
              <a:solidFill>
                <a:schemeClr val="accent6"/>
              </a:solidFill>
            </a:endParaRPr>
          </a:p>
        </p:txBody>
      </p:sp>
      <p:sp>
        <p:nvSpPr>
          <p:cNvPr id="23" name="TextBox 22"/>
          <p:cNvSpPr txBox="1"/>
          <p:nvPr/>
        </p:nvSpPr>
        <p:spPr>
          <a:xfrm>
            <a:off x="3815645" y="4800143"/>
            <a:ext cx="752129" cy="369332"/>
          </a:xfrm>
          <a:prstGeom prst="rect">
            <a:avLst/>
          </a:prstGeom>
          <a:noFill/>
        </p:spPr>
        <p:txBody>
          <a:bodyPr wrap="none" rtlCol="0">
            <a:spAutoFit/>
          </a:bodyPr>
          <a:lstStyle/>
          <a:p>
            <a:r>
              <a:rPr lang="en-US" b="1" dirty="0" smtClean="0">
                <a:solidFill>
                  <a:schemeClr val="accent1"/>
                </a:solidFill>
              </a:rPr>
              <a:t>False</a:t>
            </a:r>
            <a:endParaRPr lang="en-US" b="1" dirty="0">
              <a:solidFill>
                <a:schemeClr val="accent1"/>
              </a:solidFill>
            </a:endParaRPr>
          </a:p>
        </p:txBody>
      </p:sp>
      <p:sp>
        <p:nvSpPr>
          <p:cNvPr id="24" name="Rectangle 23"/>
          <p:cNvSpPr/>
          <p:nvPr/>
        </p:nvSpPr>
        <p:spPr>
          <a:xfrm>
            <a:off x="1840089" y="4777566"/>
            <a:ext cx="1806222" cy="36933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96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3" nodeType="click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6" grpId="2" animBg="1"/>
      <p:bldP spid="6" grpId="3" animBg="1"/>
      <p:bldP spid="7" grpId="0" animBg="1"/>
      <p:bldP spid="7" grpId="1" animBg="1"/>
      <p:bldP spid="8" grpId="0" animBg="1"/>
      <p:bldP spid="8" grpId="1" animBg="1"/>
      <p:bldP spid="21" grpId="0" animBg="1"/>
      <p:bldP spid="22" grpId="0"/>
      <p:bldP spid="22" grpId="1"/>
      <p:bldP spid="23" grpId="0"/>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Solution and Project</a:t>
            </a:r>
            <a:endParaRPr lang="en-US" dirty="0"/>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6993300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7065025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16568022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While Loop</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136399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020920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Content Placeholder 2"/>
          <p:cNvSpPr>
            <a:spLocks noGrp="1"/>
          </p:cNvSpPr>
          <p:nvPr>
            <p:ph idx="1"/>
          </p:nvPr>
        </p:nvSpPr>
        <p:spPr>
          <a:xfrm>
            <a:off x="685800" y="2194560"/>
            <a:ext cx="10820400" cy="4003040"/>
          </a:xfrm>
        </p:spPr>
        <p:txBody>
          <a:bodyPr>
            <a:normAutofit lnSpcReduction="10000"/>
          </a:bodyPr>
          <a:lstStyle/>
          <a:p>
            <a:pPr>
              <a:spcBef>
                <a:spcPts val="0"/>
              </a:spcBef>
            </a:pPr>
            <a:r>
              <a:rPr lang="en-US" dirty="0" smtClean="0"/>
              <a:t>For </a:t>
            </a:r>
            <a:r>
              <a:rPr lang="en-US" dirty="0"/>
              <a:t>loops </a:t>
            </a:r>
            <a:r>
              <a:rPr lang="en-US" dirty="0" smtClean="0"/>
              <a:t>repeat </a:t>
            </a:r>
            <a:r>
              <a:rPr lang="en-US" dirty="0"/>
              <a:t>the execution of code within it’s scope </a:t>
            </a:r>
            <a:r>
              <a:rPr lang="en-US" dirty="0" smtClean="0"/>
              <a:t>while </a:t>
            </a:r>
            <a:r>
              <a:rPr lang="en-US" dirty="0"/>
              <a:t>a specified expression is </a:t>
            </a:r>
            <a:r>
              <a:rPr lang="en-US" dirty="0" smtClean="0"/>
              <a:t>true</a:t>
            </a:r>
            <a:endParaRPr lang="en-US" dirty="0"/>
          </a:p>
          <a:p>
            <a:pPr marL="0" indent="0">
              <a:spcBef>
                <a:spcPts val="0"/>
              </a:spcBef>
              <a:buNone/>
            </a:pPr>
            <a:endParaRPr lang="en-US" dirty="0"/>
          </a:p>
          <a:p>
            <a:pPr>
              <a:spcBef>
                <a:spcPts val="0"/>
              </a:spcBef>
            </a:pPr>
            <a:r>
              <a:rPr lang="en-US" dirty="0"/>
              <a:t>Uses Boolean expressions (typically the result of Relational Operators) to determine if the code should be </a:t>
            </a:r>
            <a:r>
              <a:rPr lang="en-US" dirty="0" smtClean="0"/>
              <a:t>executed</a:t>
            </a:r>
            <a:endParaRPr lang="en-US" dirty="0"/>
          </a:p>
          <a:p>
            <a:pPr marL="0" indent="0">
              <a:spcBef>
                <a:spcPts val="0"/>
              </a:spcBef>
              <a:buNone/>
            </a:pPr>
            <a:endParaRPr lang="en-US" dirty="0"/>
          </a:p>
          <a:p>
            <a:pPr>
              <a:spcBef>
                <a:spcPts val="0"/>
              </a:spcBef>
            </a:pPr>
            <a:r>
              <a:rPr lang="en-US" dirty="0" smtClean="0"/>
              <a:t>Evaluated variable and Increment or Decrement operator are declared within the expression</a:t>
            </a:r>
            <a:endParaRPr lang="en-US" dirty="0"/>
          </a:p>
          <a:p>
            <a:pPr>
              <a:spcBef>
                <a:spcPts val="0"/>
              </a:spcBef>
            </a:pPr>
            <a:endParaRPr lang="en-US" dirty="0"/>
          </a:p>
          <a:p>
            <a:pPr>
              <a:spcBef>
                <a:spcPts val="0"/>
              </a:spcBef>
            </a:pPr>
            <a:r>
              <a:rPr lang="en-US" dirty="0"/>
              <a:t>Useful for executing code repeatedly until you need it to </a:t>
            </a:r>
            <a:r>
              <a:rPr lang="en-US" dirty="0" smtClean="0"/>
              <a:t>stop</a:t>
            </a:r>
          </a:p>
          <a:p>
            <a:pPr>
              <a:spcBef>
                <a:spcPts val="0"/>
              </a:spcBef>
            </a:pPr>
            <a:endParaRPr lang="en-US" dirty="0" smtClean="0"/>
          </a:p>
          <a:p>
            <a:pPr>
              <a:spcBef>
                <a:spcPts val="0"/>
              </a:spcBef>
            </a:pPr>
            <a:r>
              <a:rPr lang="en-US" dirty="0" smtClean="0"/>
              <a:t>Limits the possibility of infinite loops (but still possible)</a:t>
            </a:r>
          </a:p>
          <a:p>
            <a:pPr>
              <a:spcBef>
                <a:spcPts val="0"/>
              </a:spcBef>
            </a:pPr>
            <a:endParaRPr lang="en-US" dirty="0"/>
          </a:p>
          <a:p>
            <a:pPr>
              <a:spcBef>
                <a:spcPts val="0"/>
              </a:spcBef>
            </a:pPr>
            <a:r>
              <a:rPr lang="en-US" dirty="0" smtClean="0"/>
              <a:t>More compact but identical to the logic of a while loop</a:t>
            </a:r>
            <a:endParaRPr lang="en-US" dirty="0"/>
          </a:p>
          <a:p>
            <a:endParaRPr lang="en-US" dirty="0"/>
          </a:p>
        </p:txBody>
      </p:sp>
    </p:spTree>
    <p:extLst>
      <p:ext uri="{BB962C8B-B14F-4D97-AF65-F5344CB8AC3E}">
        <p14:creationId xmlns:p14="http://schemas.microsoft.com/office/powerpoint/2010/main" val="27965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dirty="0"/>
          </a:p>
        </p:txBody>
      </p:sp>
      <p:sp>
        <p:nvSpPr>
          <p:cNvPr id="3" name="Content Placeholder 2"/>
          <p:cNvSpPr>
            <a:spLocks noGrp="1"/>
          </p:cNvSpPr>
          <p:nvPr>
            <p:ph idx="1"/>
          </p:nvPr>
        </p:nvSpPr>
        <p:spPr/>
        <p:txBody>
          <a:bodyPr/>
          <a:lstStyle/>
          <a:p>
            <a:r>
              <a:rPr lang="en-US" dirty="0" smtClean="0"/>
              <a:t>Syntax:</a:t>
            </a:r>
          </a:p>
          <a:p>
            <a:pPr marL="0" indent="0">
              <a:buNone/>
            </a:pPr>
            <a:r>
              <a:rPr lang="en-US" dirty="0"/>
              <a:t>	</a:t>
            </a:r>
            <a:endParaRPr lang="en-US" dirty="0" smtClean="0"/>
          </a:p>
          <a:p>
            <a:pPr marL="0" indent="0">
              <a:buNone/>
            </a:pPr>
            <a:r>
              <a:rPr lang="en-US" dirty="0"/>
              <a:t>	</a:t>
            </a:r>
            <a:r>
              <a:rPr lang="en-US" dirty="0" smtClean="0"/>
              <a:t>for (</a:t>
            </a:r>
            <a:r>
              <a:rPr lang="en-US" dirty="0" err="1" smtClean="0"/>
              <a:t>int</a:t>
            </a:r>
            <a:r>
              <a:rPr lang="en-US" dirty="0" smtClean="0"/>
              <a:t> x = 1; x &lt; 5; x++)</a:t>
            </a:r>
          </a:p>
          <a:p>
            <a:pPr marL="0" indent="0">
              <a:buNone/>
            </a:pPr>
            <a:r>
              <a:rPr lang="en-US" dirty="0"/>
              <a:t>	</a:t>
            </a:r>
            <a:r>
              <a:rPr lang="en-US" dirty="0" smtClean="0"/>
              <a:t>{</a:t>
            </a:r>
          </a:p>
          <a:p>
            <a:pPr marL="0" indent="0">
              <a:buNone/>
            </a:pPr>
            <a:r>
              <a:rPr lang="en-US" dirty="0"/>
              <a:t>	</a:t>
            </a:r>
            <a:r>
              <a:rPr lang="en-US" dirty="0" smtClean="0"/>
              <a:t>	//Commands to execute</a:t>
            </a:r>
          </a:p>
          <a:p>
            <a:pPr marL="0" indent="0">
              <a:buNone/>
            </a:pPr>
            <a:r>
              <a:rPr lang="en-US" dirty="0"/>
              <a:t>	</a:t>
            </a:r>
            <a:r>
              <a:rPr lang="en-US" dirty="0" smtClean="0"/>
              <a:t>}</a:t>
            </a:r>
            <a:endParaRPr lang="en-US" dirty="0"/>
          </a:p>
        </p:txBody>
      </p:sp>
      <p:sp>
        <p:nvSpPr>
          <p:cNvPr id="4" name="Rectangle 3"/>
          <p:cNvSpPr/>
          <p:nvPr/>
        </p:nvSpPr>
        <p:spPr>
          <a:xfrm>
            <a:off x="2201333" y="3002844"/>
            <a:ext cx="1140178" cy="44026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41511" y="3002843"/>
            <a:ext cx="778933" cy="44026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20444" y="3002843"/>
            <a:ext cx="519289" cy="44026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53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0260026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3493311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1929472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651379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17068943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Foreach</a:t>
            </a:r>
            <a:r>
              <a:rPr lang="en-US" dirty="0" smtClean="0"/>
              <a:t> Loop</a:t>
            </a:r>
            <a:endParaRPr lang="en-US" dirty="0"/>
          </a:p>
        </p:txBody>
      </p:sp>
      <p:sp>
        <p:nvSpPr>
          <p:cNvPr id="3" name="Content Placeholder 2"/>
          <p:cNvSpPr>
            <a:spLocks noGrp="1"/>
          </p:cNvSpPr>
          <p:nvPr>
            <p:ph idx="1"/>
          </p:nvPr>
        </p:nvSpPr>
        <p:spPr/>
        <p:txBody>
          <a:bodyPr/>
          <a:lstStyle/>
          <a:p>
            <a:r>
              <a:rPr lang="en-US" dirty="0" smtClean="0"/>
              <a:t>Loops through items within a collection or array</a:t>
            </a:r>
          </a:p>
          <a:p>
            <a:endParaRPr lang="en-US" dirty="0" smtClean="0"/>
          </a:p>
          <a:p>
            <a:r>
              <a:rPr lang="en-US" dirty="0"/>
              <a:t>A variable </a:t>
            </a:r>
            <a:r>
              <a:rPr lang="en-US" dirty="0" smtClean="0"/>
              <a:t>is used </a:t>
            </a:r>
            <a:r>
              <a:rPr lang="en-US" dirty="0"/>
              <a:t>to </a:t>
            </a:r>
            <a:r>
              <a:rPr lang="en-US" dirty="0" smtClean="0"/>
              <a:t>reference the item currently inspected by the loop</a:t>
            </a:r>
          </a:p>
          <a:p>
            <a:endParaRPr lang="en-US" dirty="0" smtClean="0"/>
          </a:p>
          <a:p>
            <a:r>
              <a:rPr lang="en-US" dirty="0" smtClean="0"/>
              <a:t>Performs the commands within the </a:t>
            </a:r>
            <a:r>
              <a:rPr lang="en-US" dirty="0" err="1" smtClean="0"/>
              <a:t>ForEach</a:t>
            </a:r>
            <a:r>
              <a:rPr lang="en-US" dirty="0" smtClean="0"/>
              <a:t> scope once for each item</a:t>
            </a:r>
          </a:p>
          <a:p>
            <a:endParaRPr lang="en-US" dirty="0" smtClean="0"/>
          </a:p>
          <a:p>
            <a:r>
              <a:rPr lang="en-US" dirty="0" smtClean="0"/>
              <a:t>Do not add or remove items to the collection as part of the commands</a:t>
            </a:r>
          </a:p>
          <a:p>
            <a:endParaRPr lang="en-US" dirty="0"/>
          </a:p>
        </p:txBody>
      </p:sp>
    </p:spTree>
    <p:extLst>
      <p:ext uri="{BB962C8B-B14F-4D97-AF65-F5344CB8AC3E}">
        <p14:creationId xmlns:p14="http://schemas.microsoft.com/office/powerpoint/2010/main" val="97537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ForEach</a:t>
            </a:r>
            <a:r>
              <a:rPr lang="en-US" dirty="0" smtClean="0"/>
              <a:t> Loop</a:t>
            </a:r>
            <a:endParaRPr lang="en-US" dirty="0"/>
          </a:p>
        </p:txBody>
      </p:sp>
      <p:sp>
        <p:nvSpPr>
          <p:cNvPr id="3" name="Content Placeholder 2"/>
          <p:cNvSpPr>
            <a:spLocks noGrp="1"/>
          </p:cNvSpPr>
          <p:nvPr>
            <p:ph idx="1"/>
          </p:nvPr>
        </p:nvSpPr>
        <p:spPr/>
        <p:txBody>
          <a:bodyPr/>
          <a:lstStyle/>
          <a:p>
            <a:r>
              <a:rPr lang="en-US" dirty="0" smtClean="0"/>
              <a:t>Syntax:</a:t>
            </a:r>
          </a:p>
          <a:p>
            <a:endParaRPr lang="en-US" dirty="0" smtClean="0"/>
          </a:p>
          <a:p>
            <a:pPr marL="0" indent="0">
              <a:buNone/>
            </a:pPr>
            <a:r>
              <a:rPr lang="en-US" dirty="0"/>
              <a:t>	</a:t>
            </a:r>
            <a:r>
              <a:rPr lang="en-US" dirty="0" err="1" smtClean="0"/>
              <a:t>int</a:t>
            </a:r>
            <a:r>
              <a:rPr lang="en-US" dirty="0" smtClean="0"/>
              <a:t>[] </a:t>
            </a:r>
            <a:r>
              <a:rPr lang="en-US" dirty="0" err="1" smtClean="0"/>
              <a:t>fibonacci</a:t>
            </a:r>
            <a:r>
              <a:rPr lang="en-US" dirty="0" smtClean="0"/>
              <a:t> = new </a:t>
            </a:r>
            <a:r>
              <a:rPr lang="en-US" dirty="0" err="1" smtClean="0"/>
              <a:t>int</a:t>
            </a:r>
            <a:r>
              <a:rPr lang="en-US" dirty="0" smtClean="0"/>
              <a:t>[8] { 0, 1, 1, 2, 3, 5, 8, 13 };</a:t>
            </a:r>
          </a:p>
          <a:p>
            <a:pPr marL="0" indent="0">
              <a:buNone/>
            </a:pPr>
            <a:endParaRPr lang="en-US" dirty="0" smtClean="0"/>
          </a:p>
          <a:p>
            <a:pPr marL="0" indent="0">
              <a:buNone/>
            </a:pPr>
            <a:r>
              <a:rPr lang="en-US" dirty="0"/>
              <a:t>	</a:t>
            </a:r>
            <a:r>
              <a:rPr lang="en-US" dirty="0" err="1" smtClean="0"/>
              <a:t>foreach</a:t>
            </a:r>
            <a:r>
              <a:rPr lang="en-US" dirty="0" smtClean="0"/>
              <a:t>(</a:t>
            </a:r>
            <a:r>
              <a:rPr lang="en-US" dirty="0" err="1" smtClean="0"/>
              <a:t>int</a:t>
            </a:r>
            <a:r>
              <a:rPr lang="en-US" dirty="0" smtClean="0"/>
              <a:t> number in </a:t>
            </a:r>
            <a:r>
              <a:rPr lang="en-US" dirty="0" err="1" smtClean="0"/>
              <a:t>fibonacci</a:t>
            </a:r>
            <a:r>
              <a:rPr lang="en-US" dirty="0" smtClean="0"/>
              <a:t>)</a:t>
            </a:r>
          </a:p>
          <a:p>
            <a:pPr marL="0" indent="0">
              <a:buNone/>
            </a:pPr>
            <a:r>
              <a:rPr lang="en-US" dirty="0" smtClean="0"/>
              <a:t>	{</a:t>
            </a:r>
          </a:p>
          <a:p>
            <a:pPr marL="0" indent="0">
              <a:buNone/>
            </a:pPr>
            <a:r>
              <a:rPr lang="en-US" dirty="0" smtClean="0"/>
              <a:t>		</a:t>
            </a:r>
            <a:r>
              <a:rPr lang="en-US" dirty="0" err="1" smtClean="0"/>
              <a:t>Console.WriteLine</a:t>
            </a:r>
            <a:r>
              <a:rPr lang="en-US" dirty="0" smtClean="0"/>
              <a:t>(number);</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15608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541304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01024224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ForEach </a:t>
            </a:r>
            <a:r>
              <a:rPr lang="en-US" dirty="0" smtClean="0"/>
              <a:t>Loop</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3615596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752993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 Statements</a:t>
            </a:r>
            <a:endParaRPr lang="en-US" dirty="0"/>
          </a:p>
        </p:txBody>
      </p:sp>
      <p:sp>
        <p:nvSpPr>
          <p:cNvPr id="3" name="Content Placeholder 2"/>
          <p:cNvSpPr>
            <a:spLocks noGrp="1"/>
          </p:cNvSpPr>
          <p:nvPr>
            <p:ph idx="1"/>
          </p:nvPr>
        </p:nvSpPr>
        <p:spPr/>
        <p:txBody>
          <a:bodyPr/>
          <a:lstStyle/>
          <a:p>
            <a:r>
              <a:rPr lang="en-US" dirty="0" smtClean="0"/>
              <a:t>Allow us a way to move to different sections of our code </a:t>
            </a:r>
          </a:p>
          <a:p>
            <a:endParaRPr lang="en-US" dirty="0"/>
          </a:p>
          <a:p>
            <a:r>
              <a:rPr lang="en-US" dirty="0" smtClean="0"/>
              <a:t>Have no conditions that need to be met in order to jump</a:t>
            </a:r>
          </a:p>
          <a:p>
            <a:endParaRPr lang="en-US" dirty="0"/>
          </a:p>
          <a:p>
            <a:r>
              <a:rPr lang="en-US" dirty="0" smtClean="0"/>
              <a:t>Give us a way to exit or skip sections of the code when needed</a:t>
            </a:r>
          </a:p>
          <a:p>
            <a:endParaRPr lang="en-US" dirty="0"/>
          </a:p>
          <a:p>
            <a:r>
              <a:rPr lang="en-US" dirty="0" smtClean="0"/>
              <a:t>Mostly used within looping statements like While, Do-While, For, and </a:t>
            </a:r>
            <a:r>
              <a:rPr lang="en-US" dirty="0" err="1" smtClean="0"/>
              <a:t>Foreach</a:t>
            </a:r>
            <a:endParaRPr lang="en-US" dirty="0"/>
          </a:p>
        </p:txBody>
      </p:sp>
    </p:spTree>
    <p:extLst>
      <p:ext uri="{BB962C8B-B14F-4D97-AF65-F5344CB8AC3E}">
        <p14:creationId xmlns:p14="http://schemas.microsoft.com/office/powerpoint/2010/main" val="348492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 Statements</a:t>
            </a:r>
            <a:endParaRPr lang="en-US" dirty="0"/>
          </a:p>
        </p:txBody>
      </p:sp>
      <p:sp>
        <p:nvSpPr>
          <p:cNvPr id="3" name="Content Placeholder 2"/>
          <p:cNvSpPr>
            <a:spLocks noGrp="1"/>
          </p:cNvSpPr>
          <p:nvPr>
            <p:ph idx="1"/>
          </p:nvPr>
        </p:nvSpPr>
        <p:spPr/>
        <p:txBody>
          <a:bodyPr/>
          <a:lstStyle/>
          <a:p>
            <a:r>
              <a:rPr lang="en-US" dirty="0" smtClean="0"/>
              <a:t>Keywords:</a:t>
            </a:r>
          </a:p>
          <a:p>
            <a:endParaRPr lang="en-US" dirty="0" smtClean="0"/>
          </a:p>
          <a:p>
            <a:pPr lvl="1"/>
            <a:r>
              <a:rPr lang="en-US" dirty="0" smtClean="0"/>
              <a:t>Break – Exit the current scope</a:t>
            </a:r>
          </a:p>
          <a:p>
            <a:pPr lvl="1"/>
            <a:endParaRPr lang="en-US" dirty="0"/>
          </a:p>
          <a:p>
            <a:pPr lvl="1"/>
            <a:r>
              <a:rPr lang="en-US" dirty="0" smtClean="0"/>
              <a:t>Continue – Go back to the start of the looping statement</a:t>
            </a:r>
          </a:p>
          <a:p>
            <a:pPr lvl="1"/>
            <a:endParaRPr lang="en-US" dirty="0"/>
          </a:p>
          <a:p>
            <a:pPr lvl="1"/>
            <a:r>
              <a:rPr lang="en-US" dirty="0" err="1" smtClean="0"/>
              <a:t>Goto</a:t>
            </a:r>
            <a:r>
              <a:rPr lang="en-US" dirty="0" smtClean="0"/>
              <a:t> – Skip to a </a:t>
            </a:r>
            <a:r>
              <a:rPr lang="en-US" dirty="0" err="1" smtClean="0"/>
              <a:t>labled</a:t>
            </a:r>
            <a:r>
              <a:rPr lang="en-US" dirty="0" smtClean="0"/>
              <a:t> section of code</a:t>
            </a:r>
          </a:p>
          <a:p>
            <a:pPr lvl="1"/>
            <a:endParaRPr lang="en-US" dirty="0"/>
          </a:p>
          <a:p>
            <a:pPr lvl="1"/>
            <a:r>
              <a:rPr lang="en-US" dirty="0" smtClean="0"/>
              <a:t>Return – Exit the method or property scope</a:t>
            </a:r>
          </a:p>
          <a:p>
            <a:pPr lvl="1"/>
            <a:endParaRPr lang="en-US" dirty="0"/>
          </a:p>
          <a:p>
            <a:pPr lvl="1"/>
            <a:r>
              <a:rPr lang="en-US" dirty="0" smtClean="0"/>
              <a:t>Throw – Halt the execution of code and return an error</a:t>
            </a:r>
          </a:p>
          <a:p>
            <a:pPr lvl="2"/>
            <a:endParaRPr lang="en-US" dirty="0"/>
          </a:p>
          <a:p>
            <a:pPr lvl="2"/>
            <a:endParaRPr lang="en-US" dirty="0"/>
          </a:p>
        </p:txBody>
      </p:sp>
    </p:spTree>
    <p:extLst>
      <p:ext uri="{BB962C8B-B14F-4D97-AF65-F5344CB8AC3E}">
        <p14:creationId xmlns:p14="http://schemas.microsoft.com/office/powerpoint/2010/main" val="37734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152949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967172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Visual Studio Windows and navigation</a:t>
            </a:r>
            <a:endParaRPr lang="en-US" dirty="0"/>
          </a:p>
        </p:txBody>
      </p:sp>
      <p:sp>
        <p:nvSpPr>
          <p:cNvPr id="3" name="Content Placeholder 2"/>
          <p:cNvSpPr>
            <a:spLocks noGrp="1"/>
          </p:cNvSpPr>
          <p:nvPr>
            <p:ph idx="1"/>
          </p:nvPr>
        </p:nvSpPr>
        <p:spPr>
          <a:xfrm>
            <a:off x="1251858" y="2194560"/>
            <a:ext cx="10254342" cy="4315097"/>
          </a:xfrm>
        </p:spPr>
        <p:txBody>
          <a:bodyPr>
            <a:normAutofit fontScale="92500" lnSpcReduction="10000"/>
          </a:bodyPr>
          <a:lstStyle/>
          <a:p>
            <a:r>
              <a:rPr lang="en-US" dirty="0" smtClean="0"/>
              <a:t>Code Window</a:t>
            </a:r>
          </a:p>
          <a:p>
            <a:pPr lvl="1"/>
            <a:r>
              <a:rPr lang="en-US" dirty="0" smtClean="0"/>
              <a:t>Drop Downs for Navigating the Code</a:t>
            </a:r>
          </a:p>
          <a:p>
            <a:pPr lvl="1"/>
            <a:endParaRPr lang="en-US" dirty="0" smtClean="0"/>
          </a:p>
          <a:p>
            <a:r>
              <a:rPr lang="en-US" dirty="0" smtClean="0"/>
              <a:t>Output Window</a:t>
            </a:r>
          </a:p>
          <a:p>
            <a:endParaRPr lang="en-US" dirty="0" smtClean="0"/>
          </a:p>
          <a:p>
            <a:r>
              <a:rPr lang="en-US" dirty="0" smtClean="0"/>
              <a:t>Solution Explorer</a:t>
            </a:r>
          </a:p>
          <a:p>
            <a:pPr lvl="1"/>
            <a:r>
              <a:rPr lang="en-US" dirty="0" smtClean="0"/>
              <a:t>Solution</a:t>
            </a:r>
          </a:p>
          <a:p>
            <a:pPr lvl="2"/>
            <a:r>
              <a:rPr lang="en-US" dirty="0" smtClean="0"/>
              <a:t>Project</a:t>
            </a:r>
          </a:p>
          <a:p>
            <a:pPr lvl="3"/>
            <a:r>
              <a:rPr lang="en-US" dirty="0" smtClean="0"/>
              <a:t>Properties</a:t>
            </a:r>
          </a:p>
          <a:p>
            <a:pPr lvl="3"/>
            <a:r>
              <a:rPr lang="en-US" dirty="0" smtClean="0"/>
              <a:t>References</a:t>
            </a:r>
            <a:endParaRPr lang="en-US" dirty="0"/>
          </a:p>
          <a:p>
            <a:pPr lvl="3"/>
            <a:r>
              <a:rPr lang="en-US" dirty="0" err="1" smtClean="0"/>
              <a:t>App.config</a:t>
            </a:r>
            <a:endParaRPr lang="en-US" dirty="0" smtClean="0"/>
          </a:p>
          <a:p>
            <a:pPr lvl="3"/>
            <a:r>
              <a:rPr lang="en-US" dirty="0" err="1" smtClean="0"/>
              <a:t>Program.cs</a:t>
            </a:r>
            <a:endParaRPr lang="en-US" dirty="0" smtClean="0"/>
          </a:p>
          <a:p>
            <a:pPr lvl="3"/>
            <a:endParaRPr lang="en-US" dirty="0" smtClean="0"/>
          </a:p>
          <a:p>
            <a:r>
              <a:rPr lang="en-US" dirty="0" smtClean="0"/>
              <a:t>Properties Window</a:t>
            </a:r>
          </a:p>
        </p:txBody>
      </p:sp>
    </p:spTree>
    <p:extLst>
      <p:ext uri="{BB962C8B-B14F-4D97-AF65-F5344CB8AC3E}">
        <p14:creationId xmlns:p14="http://schemas.microsoft.com/office/powerpoint/2010/main" val="266116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Jumping Statements</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533277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326546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Catch Blocks</a:t>
            </a:r>
            <a:endParaRPr lang="en-US" dirty="0"/>
          </a:p>
        </p:txBody>
      </p:sp>
      <p:sp>
        <p:nvSpPr>
          <p:cNvPr id="3" name="Content Placeholder 2"/>
          <p:cNvSpPr>
            <a:spLocks noGrp="1"/>
          </p:cNvSpPr>
          <p:nvPr>
            <p:ph idx="1"/>
          </p:nvPr>
        </p:nvSpPr>
        <p:spPr>
          <a:xfrm>
            <a:off x="685800" y="2194560"/>
            <a:ext cx="10820400" cy="4382885"/>
          </a:xfrm>
        </p:spPr>
        <p:txBody>
          <a:bodyPr>
            <a:normAutofit lnSpcReduction="10000"/>
          </a:bodyPr>
          <a:lstStyle/>
          <a:p>
            <a:pPr marL="0" indent="0">
              <a:buNone/>
            </a:pPr>
            <a:r>
              <a:rPr lang="en-US" dirty="0" smtClean="0"/>
              <a:t>Performs a block of code and if an </a:t>
            </a:r>
            <a:r>
              <a:rPr lang="en-US" dirty="0" smtClean="0"/>
              <a:t>error </a:t>
            </a:r>
            <a:r>
              <a:rPr lang="en-US" dirty="0" smtClean="0"/>
              <a:t>occurs other actions can be performed.</a:t>
            </a:r>
          </a:p>
          <a:p>
            <a:pPr marL="0" indent="0">
              <a:buNone/>
            </a:pPr>
            <a:endParaRPr lang="en-US" dirty="0"/>
          </a:p>
          <a:p>
            <a:pPr marL="0" indent="0">
              <a:buNone/>
            </a:pPr>
            <a:r>
              <a:rPr lang="en-US" dirty="0" smtClean="0"/>
              <a:t>Syntax: </a:t>
            </a:r>
          </a:p>
          <a:p>
            <a:pPr marL="0" indent="0">
              <a:buNone/>
            </a:pPr>
            <a:r>
              <a:rPr lang="en-US" dirty="0"/>
              <a:t>	</a:t>
            </a:r>
            <a:r>
              <a:rPr lang="en-US" dirty="0" smtClean="0"/>
              <a:t>try </a:t>
            </a:r>
            <a:r>
              <a:rPr lang="en-US" dirty="0" smtClean="0"/>
              <a:t>{</a:t>
            </a:r>
          </a:p>
          <a:p>
            <a:pPr marL="0" indent="0">
              <a:buNone/>
            </a:pPr>
            <a:r>
              <a:rPr lang="en-US" dirty="0"/>
              <a:t>	</a:t>
            </a:r>
            <a:r>
              <a:rPr lang="en-US" dirty="0" smtClean="0"/>
              <a:t>	</a:t>
            </a:r>
            <a:r>
              <a:rPr lang="en-US" dirty="0" err="1" smtClean="0"/>
              <a:t>int</a:t>
            </a:r>
            <a:r>
              <a:rPr lang="en-US" dirty="0" smtClean="0"/>
              <a:t> x = 0;</a:t>
            </a:r>
            <a:endParaRPr lang="en-US" dirty="0" smtClean="0"/>
          </a:p>
          <a:p>
            <a:pPr marL="0" indent="0">
              <a:buNone/>
            </a:pPr>
            <a:r>
              <a:rPr lang="en-US" dirty="0" smtClean="0"/>
              <a:t>		</a:t>
            </a:r>
            <a:r>
              <a:rPr lang="en-US" dirty="0" err="1" smtClean="0"/>
              <a:t>int</a:t>
            </a:r>
            <a:r>
              <a:rPr lang="en-US" dirty="0" smtClean="0"/>
              <a:t> </a:t>
            </a:r>
            <a:r>
              <a:rPr lang="en-US" dirty="0" smtClean="0"/>
              <a:t>y </a:t>
            </a:r>
            <a:r>
              <a:rPr lang="en-US" dirty="0" smtClean="0"/>
              <a:t>= 7 / </a:t>
            </a:r>
            <a:r>
              <a:rPr lang="en-US" dirty="0" smtClean="0"/>
              <a:t>x;</a:t>
            </a:r>
            <a:endParaRPr lang="en-US" dirty="0"/>
          </a:p>
          <a:p>
            <a:pPr marL="0" indent="0">
              <a:buNone/>
            </a:pPr>
            <a:r>
              <a:rPr lang="en-US" dirty="0" smtClean="0"/>
              <a:t>	}</a:t>
            </a:r>
          </a:p>
          <a:p>
            <a:pPr marL="0" indent="0">
              <a:buNone/>
            </a:pPr>
            <a:r>
              <a:rPr lang="en-US" dirty="0"/>
              <a:t>	</a:t>
            </a:r>
            <a:r>
              <a:rPr lang="en-US" dirty="0" smtClean="0"/>
              <a:t>catch (exception ex) {</a:t>
            </a:r>
          </a:p>
          <a:p>
            <a:pPr marL="0" indent="0">
              <a:buNone/>
            </a:pPr>
            <a:r>
              <a:rPr lang="en-US" dirty="0" smtClean="0"/>
              <a:t>		</a:t>
            </a:r>
            <a:r>
              <a:rPr lang="en-US" dirty="0" err="1" smtClean="0"/>
              <a:t>Console.Writeline</a:t>
            </a:r>
            <a:r>
              <a:rPr lang="en-US" dirty="0" smtClean="0"/>
              <a:t>(“Error: “ + </a:t>
            </a:r>
            <a:r>
              <a:rPr lang="en-US" dirty="0" err="1" smtClean="0"/>
              <a:t>ex.message</a:t>
            </a:r>
            <a:r>
              <a:rPr lang="en-US" dirty="0" smtClean="0"/>
              <a:t>);</a:t>
            </a:r>
            <a:endParaRPr lang="en-US" dirty="0"/>
          </a:p>
          <a:p>
            <a:pPr marL="0" indent="0">
              <a:buNone/>
            </a:pPr>
            <a:r>
              <a:rPr lang="en-US" dirty="0" smtClean="0"/>
              <a:t>	}</a:t>
            </a:r>
            <a:endParaRPr lang="en-US" dirty="0"/>
          </a:p>
        </p:txBody>
      </p:sp>
      <p:sp>
        <p:nvSpPr>
          <p:cNvPr id="4" name="Rectangle 3"/>
          <p:cNvSpPr/>
          <p:nvPr/>
        </p:nvSpPr>
        <p:spPr>
          <a:xfrm>
            <a:off x="2527540" y="4392413"/>
            <a:ext cx="1673524" cy="3968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82254" y="4327563"/>
            <a:ext cx="3991797" cy="461665"/>
          </a:xfrm>
          <a:prstGeom prst="rect">
            <a:avLst/>
          </a:prstGeom>
          <a:noFill/>
        </p:spPr>
        <p:txBody>
          <a:bodyPr wrap="none" lIns="91440" tIns="45720" rIns="91440" bIns="45720">
            <a:spAutoFit/>
          </a:bodyPr>
          <a:lstStyle/>
          <a:p>
            <a:pPr algn="ctr"/>
            <a:r>
              <a:rPr lang="en-US" sz="2400" b="0" cap="none" spc="0" dirty="0" smtClean="0">
                <a:ln w="0"/>
                <a:solidFill>
                  <a:srgbClr val="FF0000"/>
                </a:solidFill>
                <a:effectLst>
                  <a:outerShdw blurRad="38100" dist="19050" dir="2700000" algn="tl" rotWithShape="0">
                    <a:schemeClr val="dk1">
                      <a:alpha val="40000"/>
                    </a:schemeClr>
                  </a:outerShdw>
                </a:effectLst>
              </a:rPr>
              <a:t>Division By Zero Exception</a:t>
            </a:r>
            <a:endParaRPr lang="en-US" sz="2400" b="0" cap="none" spc="0" dirty="0">
              <a:ln w="0"/>
              <a:solidFill>
                <a:srgbClr val="FF0000"/>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a:off x="4283765" y="4558395"/>
            <a:ext cx="1098489" cy="0"/>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8" name="Rectangle 7"/>
          <p:cNvSpPr/>
          <p:nvPr/>
        </p:nvSpPr>
        <p:spPr>
          <a:xfrm>
            <a:off x="2679939" y="5199543"/>
            <a:ext cx="1792669" cy="3968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41166" y="5596358"/>
            <a:ext cx="1669774" cy="3968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4472608" y="4789228"/>
            <a:ext cx="2882349" cy="486643"/>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53236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8575914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37526545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a:xfrm>
            <a:off x="685800" y="2235200"/>
            <a:ext cx="10820400" cy="4321464"/>
          </a:xfrm>
        </p:spPr>
        <p:txBody>
          <a:bodyPr>
            <a:normAutofit/>
          </a:bodyPr>
          <a:lstStyle/>
          <a:p>
            <a:r>
              <a:rPr lang="en-US" dirty="0" smtClean="0"/>
              <a:t>What classes are</a:t>
            </a:r>
            <a:endParaRPr lang="en-US" dirty="0"/>
          </a:p>
          <a:p>
            <a:r>
              <a:rPr lang="en-US" dirty="0" smtClean="0"/>
              <a:t>How to create classes</a:t>
            </a:r>
          </a:p>
          <a:p>
            <a:r>
              <a:rPr lang="en-US" dirty="0" smtClean="0"/>
              <a:t>How to create methods and properties</a:t>
            </a:r>
            <a:endParaRPr lang="en-US" dirty="0"/>
          </a:p>
          <a:p>
            <a:r>
              <a:rPr lang="en-US" dirty="0" smtClean="0"/>
              <a:t>What parameters are</a:t>
            </a:r>
            <a:endParaRPr lang="en-US" dirty="0"/>
          </a:p>
          <a:p>
            <a:r>
              <a:rPr lang="en-US" dirty="0" smtClean="0"/>
              <a:t>How to use classes in our code</a:t>
            </a:r>
            <a:endParaRPr lang="en-US" dirty="0"/>
          </a:p>
          <a:p>
            <a:r>
              <a:rPr lang="en-US" dirty="0" smtClean="0"/>
              <a:t>Shortcuts to writing code</a:t>
            </a:r>
          </a:p>
          <a:p>
            <a:r>
              <a:rPr lang="en-US" dirty="0" smtClean="0"/>
              <a:t>Method overloading is</a:t>
            </a:r>
            <a:endParaRPr lang="en-US" dirty="0"/>
          </a:p>
          <a:p>
            <a:r>
              <a:rPr lang="en-US" dirty="0" smtClean="0"/>
              <a:t>Class Constructors</a:t>
            </a:r>
            <a:endParaRPr lang="en-US" dirty="0"/>
          </a:p>
          <a:p>
            <a:r>
              <a:rPr lang="en-US" dirty="0" smtClean="0"/>
              <a:t>Reference types vs. value types</a:t>
            </a:r>
          </a:p>
        </p:txBody>
      </p:sp>
    </p:spTree>
    <p:extLst>
      <p:ext uri="{BB962C8B-B14F-4D97-AF65-F5344CB8AC3E}">
        <p14:creationId xmlns:p14="http://schemas.microsoft.com/office/powerpoint/2010/main" val="406264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811493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46647075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lstStyle/>
          <a:p>
            <a:r>
              <a:rPr lang="en-US" dirty="0" smtClean="0"/>
              <a:t>Custom Types that allow us to group behavior and data</a:t>
            </a:r>
          </a:p>
          <a:p>
            <a:endParaRPr lang="en-US" dirty="0"/>
          </a:p>
          <a:p>
            <a:r>
              <a:rPr lang="en-US" dirty="0" smtClean="0"/>
              <a:t>Members: Self contained groups of code that represent either a behavior or data</a:t>
            </a:r>
          </a:p>
          <a:p>
            <a:endParaRPr lang="en-US" dirty="0" smtClean="0"/>
          </a:p>
          <a:p>
            <a:pPr lvl="1"/>
            <a:r>
              <a:rPr lang="en-US" dirty="0" smtClean="0"/>
              <a:t>Properties: Allows you to read, write, or compute a data value privately held within the class</a:t>
            </a:r>
          </a:p>
          <a:p>
            <a:pPr lvl="1"/>
            <a:r>
              <a:rPr lang="en-US" dirty="0" smtClean="0"/>
              <a:t>Methods </a:t>
            </a:r>
            <a:r>
              <a:rPr lang="en-US" dirty="0"/>
              <a:t>(functions): An action which either alters data or presents data</a:t>
            </a:r>
          </a:p>
          <a:p>
            <a:pPr lvl="1"/>
            <a:endParaRPr lang="en-US" dirty="0"/>
          </a:p>
        </p:txBody>
      </p:sp>
    </p:spTree>
    <p:extLst>
      <p:ext uri="{BB962C8B-B14F-4D97-AF65-F5344CB8AC3E}">
        <p14:creationId xmlns:p14="http://schemas.microsoft.com/office/powerpoint/2010/main" val="27585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p:txBody>
          <a:bodyPr/>
          <a:lstStyle/>
          <a:p>
            <a:pPr marL="0" indent="0">
              <a:buNone/>
            </a:pPr>
            <a:r>
              <a:rPr lang="en-US" dirty="0" smtClean="0"/>
              <a:t>A simpler way to think of classes:</a:t>
            </a:r>
          </a:p>
          <a:p>
            <a:pPr lvl="1"/>
            <a:endParaRPr lang="en-US" dirty="0" smtClean="0"/>
          </a:p>
          <a:p>
            <a:pPr lvl="1"/>
            <a:r>
              <a:rPr lang="en-US" dirty="0" smtClean="0"/>
              <a:t>Class: Blueprint to make a THING</a:t>
            </a:r>
          </a:p>
          <a:p>
            <a:pPr lvl="1"/>
            <a:endParaRPr lang="en-US" dirty="0"/>
          </a:p>
          <a:p>
            <a:pPr lvl="1"/>
            <a:r>
              <a:rPr lang="en-US" dirty="0" smtClean="0"/>
              <a:t>Property: A adjective describing that thing</a:t>
            </a:r>
          </a:p>
          <a:p>
            <a:pPr lvl="1"/>
            <a:endParaRPr lang="en-US" dirty="0"/>
          </a:p>
          <a:p>
            <a:pPr lvl="1"/>
            <a:r>
              <a:rPr lang="en-US" dirty="0" smtClean="0"/>
              <a:t>Method: A verb describing how that thing behaves</a:t>
            </a:r>
            <a:endParaRPr lang="en-US" dirty="0"/>
          </a:p>
        </p:txBody>
      </p:sp>
    </p:spTree>
    <p:extLst>
      <p:ext uri="{BB962C8B-B14F-4D97-AF65-F5344CB8AC3E}">
        <p14:creationId xmlns:p14="http://schemas.microsoft.com/office/powerpoint/2010/main" val="54824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218" y="288069"/>
            <a:ext cx="11739327" cy="6317225"/>
          </a:xfrm>
          <a:prstGeom prst="rect">
            <a:avLst/>
          </a:prstGeom>
        </p:spPr>
      </p:pic>
      <p:sp>
        <p:nvSpPr>
          <p:cNvPr id="5" name="Rectangle 4"/>
          <p:cNvSpPr/>
          <p:nvPr/>
        </p:nvSpPr>
        <p:spPr>
          <a:xfrm>
            <a:off x="436418" y="893618"/>
            <a:ext cx="8676409" cy="408362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03412" y="2535321"/>
            <a:ext cx="1988044"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Code Window</a:t>
            </a:r>
            <a:endParaRPr lang="en-US" sz="2000" dirty="0">
              <a:ln w="0"/>
              <a:effectLst>
                <a:outerShdw blurRad="38100" dist="19050" dir="2700000" algn="tl" rotWithShape="0">
                  <a:schemeClr val="dk1">
                    <a:alpha val="40000"/>
                  </a:schemeClr>
                </a:outerShdw>
              </a:effectLst>
            </a:endParaRPr>
          </a:p>
        </p:txBody>
      </p:sp>
      <p:sp>
        <p:nvSpPr>
          <p:cNvPr id="7" name="Rectangle 6"/>
          <p:cNvSpPr/>
          <p:nvPr/>
        </p:nvSpPr>
        <p:spPr>
          <a:xfrm>
            <a:off x="436418" y="4977245"/>
            <a:ext cx="8676409" cy="143256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22460" y="5397987"/>
            <a:ext cx="2149949"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Output Window</a:t>
            </a:r>
            <a:endParaRPr lang="en-US" sz="2000" dirty="0">
              <a:ln w="0"/>
              <a:effectLst>
                <a:outerShdw blurRad="38100" dist="19050" dir="2700000" algn="tl" rotWithShape="0">
                  <a:schemeClr val="dk1">
                    <a:alpha val="40000"/>
                  </a:schemeClr>
                </a:outerShdw>
              </a:effectLst>
            </a:endParaRPr>
          </a:p>
        </p:txBody>
      </p:sp>
      <p:sp>
        <p:nvSpPr>
          <p:cNvPr id="9" name="Rectangle 8"/>
          <p:cNvSpPr/>
          <p:nvPr/>
        </p:nvSpPr>
        <p:spPr>
          <a:xfrm>
            <a:off x="9112827" y="907272"/>
            <a:ext cx="2612571" cy="31422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20093" y="2335266"/>
            <a:ext cx="2198038"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Solution Explorer</a:t>
            </a:r>
            <a:endParaRPr lang="en-US" sz="2000" dirty="0">
              <a:ln w="0"/>
              <a:effectLst>
                <a:outerShdw blurRad="38100" dist="19050" dir="2700000" algn="tl" rotWithShape="0">
                  <a:schemeClr val="dk1">
                    <a:alpha val="40000"/>
                  </a:schemeClr>
                </a:outerShdw>
              </a:effectLst>
            </a:endParaRPr>
          </a:p>
        </p:txBody>
      </p:sp>
      <p:sp>
        <p:nvSpPr>
          <p:cNvPr id="11" name="Rectangle 10"/>
          <p:cNvSpPr/>
          <p:nvPr/>
        </p:nvSpPr>
        <p:spPr>
          <a:xfrm>
            <a:off x="9112826" y="4049486"/>
            <a:ext cx="2612571" cy="23420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75021" y="5397987"/>
            <a:ext cx="2488182"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Properties Window</a:t>
            </a:r>
            <a:endParaRPr lang="en-US" sz="2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514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p:bldP spid="8" grpId="1"/>
      <p:bldP spid="9" grpId="0" animBg="1"/>
      <p:bldP spid="9" grpId="1" animBg="1"/>
      <p:bldP spid="10" grpId="0"/>
      <p:bldP spid="10" grpId="1"/>
      <p:bldP spid="11" grpId="0" animBg="1"/>
      <p:bldP spid="1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pic>
        <p:nvPicPr>
          <p:cNvPr id="1026" name="Picture 2" descr="http://www.cuttercraft.com.au/wp-content/uploads/67_cutter_giant_gingerbread_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50" y="3132070"/>
            <a:ext cx="2256182" cy="2256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onnydoonchurch.org/images/gingerbre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215" y="3158504"/>
            <a:ext cx="2229748" cy="222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hepreschooltoolboxblog.com/wp-content/uploads/2011/12/gingerbread-m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323" y="1768181"/>
            <a:ext cx="1363889" cy="13638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officialpsds.com/images/thumbs/Gingerbread-Man-psd9007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773" y="2140532"/>
            <a:ext cx="2014231" cy="26158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ages.clipartpanda.com/ideal-clipart-gingerbread-ma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40555">
            <a:off x="7290358" y="4015870"/>
            <a:ext cx="1804845" cy="23439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4262413" y="4101928"/>
            <a:ext cx="1825577"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76073" y="2523299"/>
            <a:ext cx="2747868" cy="369332"/>
          </a:xfrm>
          <a:prstGeom prst="rect">
            <a:avLst/>
          </a:prstGeom>
          <a:noFill/>
        </p:spPr>
        <p:txBody>
          <a:bodyPr wrap="none" rtlCol="0">
            <a:spAutoFit/>
          </a:bodyPr>
          <a:lstStyle/>
          <a:p>
            <a:r>
              <a:rPr lang="en-US" dirty="0"/>
              <a:t>c</a:t>
            </a:r>
            <a:r>
              <a:rPr lang="en-US" dirty="0" smtClean="0"/>
              <a:t>lass </a:t>
            </a:r>
            <a:r>
              <a:rPr lang="en-US" dirty="0" err="1" smtClean="0"/>
              <a:t>GingerbreadMan</a:t>
            </a:r>
            <a:endParaRPr lang="en-US" dirty="0"/>
          </a:p>
        </p:txBody>
      </p:sp>
    </p:spTree>
    <p:extLst>
      <p:ext uri="{BB962C8B-B14F-4D97-AF65-F5344CB8AC3E}">
        <p14:creationId xmlns:p14="http://schemas.microsoft.com/office/powerpoint/2010/main" val="161357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5" name="TextBox 4"/>
          <p:cNvSpPr txBox="1"/>
          <p:nvPr/>
        </p:nvSpPr>
        <p:spPr>
          <a:xfrm>
            <a:off x="942975" y="3228975"/>
            <a:ext cx="2811988" cy="369332"/>
          </a:xfrm>
          <a:prstGeom prst="rect">
            <a:avLst/>
          </a:prstGeom>
          <a:noFill/>
        </p:spPr>
        <p:txBody>
          <a:bodyPr wrap="none" rtlCol="0">
            <a:spAutoFit/>
          </a:bodyPr>
          <a:lstStyle/>
          <a:p>
            <a:r>
              <a:rPr lang="en-US" dirty="0"/>
              <a:t>c</a:t>
            </a:r>
            <a:r>
              <a:rPr lang="en-US" dirty="0" smtClean="0"/>
              <a:t>lass </a:t>
            </a:r>
            <a:r>
              <a:rPr lang="en-US" dirty="0" err="1" smtClean="0"/>
              <a:t>GingerbreadMan</a:t>
            </a:r>
            <a:endParaRPr lang="en-US" dirty="0"/>
          </a:p>
        </p:txBody>
      </p:sp>
      <p:sp>
        <p:nvSpPr>
          <p:cNvPr id="9" name="AutoShape 3"/>
          <p:cNvSpPr>
            <a:spLocks noChangeAspect="1" noChangeArrowheads="1" noTextEdit="1"/>
          </p:cNvSpPr>
          <p:nvPr/>
        </p:nvSpPr>
        <p:spPr bwMode="auto">
          <a:xfrm>
            <a:off x="647700" y="3009901"/>
            <a:ext cx="108585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p:cNvSpPr>
            <a:spLocks noChangeArrowheads="1"/>
          </p:cNvSpPr>
          <p:nvPr/>
        </p:nvSpPr>
        <p:spPr bwMode="auto">
          <a:xfrm>
            <a:off x="654050" y="3032126"/>
            <a:ext cx="5413375" cy="369888"/>
          </a:xfrm>
          <a:prstGeom prst="rect">
            <a:avLst/>
          </a:prstGeom>
          <a:solidFill>
            <a:srgbClr val="DF2E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6"/>
          <p:cNvSpPr>
            <a:spLocks noChangeArrowheads="1"/>
          </p:cNvSpPr>
          <p:nvPr/>
        </p:nvSpPr>
        <p:spPr bwMode="auto">
          <a:xfrm>
            <a:off x="6067425" y="3032126"/>
            <a:ext cx="5413375" cy="369888"/>
          </a:xfrm>
          <a:prstGeom prst="rect">
            <a:avLst/>
          </a:prstGeom>
          <a:solidFill>
            <a:srgbClr val="DF2E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p:cNvSpPr>
            <a:spLocks noChangeArrowheads="1"/>
          </p:cNvSpPr>
          <p:nvPr/>
        </p:nvSpPr>
        <p:spPr bwMode="auto">
          <a:xfrm>
            <a:off x="654050" y="3402014"/>
            <a:ext cx="5413375" cy="37147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p:cNvSpPr>
            <a:spLocks noChangeArrowheads="1"/>
          </p:cNvSpPr>
          <p:nvPr/>
        </p:nvSpPr>
        <p:spPr bwMode="auto">
          <a:xfrm>
            <a:off x="6067425" y="3402014"/>
            <a:ext cx="5413375" cy="37147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p:cNvSpPr>
            <a:spLocks noChangeArrowheads="1"/>
          </p:cNvSpPr>
          <p:nvPr/>
        </p:nvSpPr>
        <p:spPr bwMode="auto">
          <a:xfrm>
            <a:off x="654050" y="3773489"/>
            <a:ext cx="5413375" cy="369888"/>
          </a:xfrm>
          <a:prstGeom prst="rect">
            <a:avLst/>
          </a:prstGeom>
          <a:solidFill>
            <a:srgbClr val="F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p:cNvSpPr>
            <a:spLocks noChangeArrowheads="1"/>
          </p:cNvSpPr>
          <p:nvPr/>
        </p:nvSpPr>
        <p:spPr bwMode="auto">
          <a:xfrm>
            <a:off x="6067425" y="3773489"/>
            <a:ext cx="5413375" cy="369888"/>
          </a:xfrm>
          <a:prstGeom prst="rect">
            <a:avLst/>
          </a:prstGeom>
          <a:solidFill>
            <a:srgbClr val="F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p:cNvSpPr>
            <a:spLocks noChangeArrowheads="1"/>
          </p:cNvSpPr>
          <p:nvPr/>
        </p:nvSpPr>
        <p:spPr bwMode="auto">
          <a:xfrm>
            <a:off x="654050" y="4143376"/>
            <a:ext cx="5413375" cy="36512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p:cNvSpPr>
            <a:spLocks noChangeArrowheads="1"/>
          </p:cNvSpPr>
          <p:nvPr/>
        </p:nvSpPr>
        <p:spPr bwMode="auto">
          <a:xfrm>
            <a:off x="6067425" y="4143376"/>
            <a:ext cx="5413375" cy="36512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p:cNvSpPr>
            <a:spLocks noChangeArrowheads="1"/>
          </p:cNvSpPr>
          <p:nvPr/>
        </p:nvSpPr>
        <p:spPr bwMode="auto">
          <a:xfrm>
            <a:off x="654050" y="4508501"/>
            <a:ext cx="5413375" cy="365125"/>
          </a:xfrm>
          <a:prstGeom prst="rect">
            <a:avLst/>
          </a:prstGeom>
          <a:solidFill>
            <a:srgbClr val="F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p:cNvSpPr>
            <a:spLocks noChangeArrowheads="1"/>
          </p:cNvSpPr>
          <p:nvPr/>
        </p:nvSpPr>
        <p:spPr bwMode="auto">
          <a:xfrm>
            <a:off x="6067425" y="4508501"/>
            <a:ext cx="5413375" cy="365125"/>
          </a:xfrm>
          <a:prstGeom prst="rect">
            <a:avLst/>
          </a:prstGeom>
          <a:solidFill>
            <a:srgbClr val="F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
          <p:cNvSpPr>
            <a:spLocks noChangeArrowheads="1"/>
          </p:cNvSpPr>
          <p:nvPr/>
        </p:nvSpPr>
        <p:spPr bwMode="auto">
          <a:xfrm>
            <a:off x="654050" y="4873626"/>
            <a:ext cx="5413375" cy="36512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6"/>
          <p:cNvSpPr>
            <a:spLocks noChangeArrowheads="1"/>
          </p:cNvSpPr>
          <p:nvPr/>
        </p:nvSpPr>
        <p:spPr bwMode="auto">
          <a:xfrm>
            <a:off x="6067425" y="4873626"/>
            <a:ext cx="5413375" cy="365125"/>
          </a:xfrm>
          <a:prstGeom prst="rect">
            <a:avLst/>
          </a:prstGeom>
          <a:solidFill>
            <a:srgbClr val="F3CD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Line 17"/>
          <p:cNvSpPr>
            <a:spLocks noChangeShapeType="1"/>
          </p:cNvSpPr>
          <p:nvPr/>
        </p:nvSpPr>
        <p:spPr bwMode="auto">
          <a:xfrm>
            <a:off x="6067425" y="3025776"/>
            <a:ext cx="0" cy="22193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8"/>
          <p:cNvSpPr>
            <a:spLocks noChangeShapeType="1"/>
          </p:cNvSpPr>
          <p:nvPr/>
        </p:nvSpPr>
        <p:spPr bwMode="auto">
          <a:xfrm>
            <a:off x="649288" y="3402014"/>
            <a:ext cx="10837863"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9"/>
          <p:cNvSpPr>
            <a:spLocks noChangeShapeType="1"/>
          </p:cNvSpPr>
          <p:nvPr/>
        </p:nvSpPr>
        <p:spPr bwMode="auto">
          <a:xfrm>
            <a:off x="649288" y="3773489"/>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0"/>
          <p:cNvSpPr>
            <a:spLocks noChangeShapeType="1"/>
          </p:cNvSpPr>
          <p:nvPr/>
        </p:nvSpPr>
        <p:spPr bwMode="auto">
          <a:xfrm>
            <a:off x="649288" y="4143376"/>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p:cNvSpPr>
            <a:spLocks noChangeShapeType="1"/>
          </p:cNvSpPr>
          <p:nvPr/>
        </p:nvSpPr>
        <p:spPr bwMode="auto">
          <a:xfrm>
            <a:off x="649288" y="4508501"/>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p:cNvSpPr>
            <a:spLocks noChangeShapeType="1"/>
          </p:cNvSpPr>
          <p:nvPr/>
        </p:nvSpPr>
        <p:spPr bwMode="auto">
          <a:xfrm>
            <a:off x="649288" y="4873626"/>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p:cNvSpPr>
            <a:spLocks noChangeShapeType="1"/>
          </p:cNvSpPr>
          <p:nvPr/>
        </p:nvSpPr>
        <p:spPr bwMode="auto">
          <a:xfrm>
            <a:off x="654050" y="3025776"/>
            <a:ext cx="0" cy="22193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4"/>
          <p:cNvSpPr>
            <a:spLocks noChangeShapeType="1"/>
          </p:cNvSpPr>
          <p:nvPr/>
        </p:nvSpPr>
        <p:spPr bwMode="auto">
          <a:xfrm>
            <a:off x="11480800" y="3025776"/>
            <a:ext cx="0" cy="2219325"/>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5"/>
          <p:cNvSpPr>
            <a:spLocks noChangeShapeType="1"/>
          </p:cNvSpPr>
          <p:nvPr/>
        </p:nvSpPr>
        <p:spPr bwMode="auto">
          <a:xfrm>
            <a:off x="649288" y="3032126"/>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p:cNvSpPr>
            <a:spLocks noChangeShapeType="1"/>
          </p:cNvSpPr>
          <p:nvPr/>
        </p:nvSpPr>
        <p:spPr bwMode="auto">
          <a:xfrm>
            <a:off x="649288" y="5238751"/>
            <a:ext cx="10837863"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p:nvSpPr>
        <p:spPr bwMode="auto">
          <a:xfrm>
            <a:off x="746125" y="3079751"/>
            <a:ext cx="11985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FFFF"/>
                </a:solidFill>
                <a:effectLst/>
                <a:latin typeface="Century Gothic" panose="020B0502020202020204" pitchFamily="34" charset="0"/>
              </a:rPr>
              <a:t>Properties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28"/>
          <p:cNvSpPr>
            <a:spLocks noChangeArrowheads="1"/>
          </p:cNvSpPr>
          <p:nvPr/>
        </p:nvSpPr>
        <p:spPr bwMode="auto">
          <a:xfrm>
            <a:off x="6159500" y="3079751"/>
            <a:ext cx="1066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FFFF"/>
                </a:solidFill>
                <a:effectLst/>
                <a:latin typeface="Century Gothic" panose="020B0502020202020204" pitchFamily="34" charset="0"/>
              </a:rPr>
              <a:t>Methods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29"/>
          <p:cNvSpPr>
            <a:spLocks noChangeArrowheads="1"/>
          </p:cNvSpPr>
          <p:nvPr/>
        </p:nvSpPr>
        <p:spPr bwMode="auto">
          <a:xfrm>
            <a:off x="746125" y="3444876"/>
            <a:ext cx="21304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string Ingredients[]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30"/>
          <p:cNvSpPr>
            <a:spLocks noChangeArrowheads="1"/>
          </p:cNvSpPr>
          <p:nvPr/>
        </p:nvSpPr>
        <p:spPr bwMode="auto">
          <a:xfrm>
            <a:off x="6159500" y="3444876"/>
            <a:ext cx="1701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MixIngredients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31"/>
          <p:cNvSpPr>
            <a:spLocks noChangeArrowheads="1"/>
          </p:cNvSpPr>
          <p:nvPr/>
        </p:nvSpPr>
        <p:spPr bwMode="auto">
          <a:xfrm>
            <a:off x="746125" y="3816351"/>
            <a:ext cx="13493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string Color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32"/>
          <p:cNvSpPr>
            <a:spLocks noChangeArrowheads="1"/>
          </p:cNvSpPr>
          <p:nvPr/>
        </p:nvSpPr>
        <p:spPr bwMode="auto">
          <a:xfrm>
            <a:off x="6159500" y="3816351"/>
            <a:ext cx="14303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AddFrosting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Rectangle 33"/>
          <p:cNvSpPr>
            <a:spLocks noChangeArrowheads="1"/>
          </p:cNvSpPr>
          <p:nvPr/>
        </p:nvSpPr>
        <p:spPr bwMode="auto">
          <a:xfrm>
            <a:off x="746125" y="4186239"/>
            <a:ext cx="15795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string Frosting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 name="Rectangle 34"/>
          <p:cNvSpPr>
            <a:spLocks noChangeArrowheads="1"/>
          </p:cNvSpPr>
          <p:nvPr/>
        </p:nvSpPr>
        <p:spPr bwMode="auto">
          <a:xfrm>
            <a:off x="6159500" y="4186239"/>
            <a:ext cx="9239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CutOut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50" name="Group 49"/>
          <p:cNvGrpSpPr/>
          <p:nvPr/>
        </p:nvGrpSpPr>
        <p:grpSpPr>
          <a:xfrm>
            <a:off x="746125" y="4551364"/>
            <a:ext cx="1581150" cy="320675"/>
            <a:chOff x="746125" y="4551364"/>
            <a:chExt cx="1581150" cy="320675"/>
          </a:xfrm>
        </p:grpSpPr>
        <p:sp>
          <p:nvSpPr>
            <p:cNvPr id="40" name="Rectangle 35"/>
            <p:cNvSpPr>
              <a:spLocks noChangeArrowheads="1"/>
            </p:cNvSpPr>
            <p:nvPr/>
          </p:nvSpPr>
          <p:spPr bwMode="auto">
            <a:xfrm>
              <a:off x="746125" y="4551364"/>
              <a:ext cx="6159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bool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36"/>
            <p:cNvSpPr>
              <a:spLocks noChangeArrowheads="1"/>
            </p:cNvSpPr>
            <p:nvPr/>
          </p:nvSpPr>
          <p:spPr bwMode="auto">
            <a:xfrm>
              <a:off x="1311275" y="4551364"/>
              <a:ext cx="1016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Cooked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42" name="Rectangle 37"/>
          <p:cNvSpPr>
            <a:spLocks noChangeArrowheads="1"/>
          </p:cNvSpPr>
          <p:nvPr/>
        </p:nvSpPr>
        <p:spPr bwMode="auto">
          <a:xfrm>
            <a:off x="6159500" y="4551364"/>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Bake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51" name="Group 50"/>
          <p:cNvGrpSpPr/>
          <p:nvPr/>
        </p:nvGrpSpPr>
        <p:grpSpPr>
          <a:xfrm>
            <a:off x="746125" y="4916489"/>
            <a:ext cx="1860551" cy="320675"/>
            <a:chOff x="746125" y="4916489"/>
            <a:chExt cx="1860551" cy="320675"/>
          </a:xfrm>
        </p:grpSpPr>
        <p:sp>
          <p:nvSpPr>
            <p:cNvPr id="43" name="Rectangle 38"/>
            <p:cNvSpPr>
              <a:spLocks noChangeArrowheads="1"/>
            </p:cNvSpPr>
            <p:nvPr/>
          </p:nvSpPr>
          <p:spPr bwMode="auto">
            <a:xfrm>
              <a:off x="746125" y="4916489"/>
              <a:ext cx="3730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int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39"/>
            <p:cNvSpPr>
              <a:spLocks noChangeArrowheads="1"/>
            </p:cNvSpPr>
            <p:nvPr/>
          </p:nvSpPr>
          <p:spPr bwMode="auto">
            <a:xfrm>
              <a:off x="1074738" y="4916489"/>
              <a:ext cx="15319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entury Gothic" panose="020B0502020202020204" pitchFamily="34" charset="0"/>
                </a:rPr>
                <a:t>Temperature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sp>
        <p:nvSpPr>
          <p:cNvPr id="45" name="Rectangle 40"/>
          <p:cNvSpPr>
            <a:spLocks noChangeArrowheads="1"/>
          </p:cNvSpPr>
          <p:nvPr/>
        </p:nvSpPr>
        <p:spPr bwMode="auto">
          <a:xfrm>
            <a:off x="6159500" y="4916489"/>
            <a:ext cx="10563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Century Gothic" panose="020B0502020202020204" pitchFamily="34" charset="0"/>
              </a:rPr>
              <a:t>IsCooked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TextBox 48"/>
          <p:cNvSpPr txBox="1"/>
          <p:nvPr/>
        </p:nvSpPr>
        <p:spPr>
          <a:xfrm>
            <a:off x="953819" y="2254249"/>
            <a:ext cx="3260829" cy="369332"/>
          </a:xfrm>
          <a:prstGeom prst="rect">
            <a:avLst/>
          </a:prstGeom>
          <a:noFill/>
        </p:spPr>
        <p:txBody>
          <a:bodyPr wrap="none" rtlCol="0">
            <a:spAutoFit/>
          </a:bodyPr>
          <a:lstStyle/>
          <a:p>
            <a:r>
              <a:rPr lang="en-US" dirty="0" err="1" smtClean="0"/>
              <a:t>GingerbreadMan</a:t>
            </a:r>
            <a:r>
              <a:rPr lang="en-US" dirty="0" smtClean="0"/>
              <a:t> Members</a:t>
            </a:r>
            <a:endParaRPr lang="en-US" dirty="0"/>
          </a:p>
        </p:txBody>
      </p:sp>
    </p:spTree>
    <p:extLst>
      <p:ext uri="{BB962C8B-B14F-4D97-AF65-F5344CB8AC3E}">
        <p14:creationId xmlns:p14="http://schemas.microsoft.com/office/powerpoint/2010/main" val="364780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P spid="42" grpId="0"/>
      <p:bldP spid="4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88117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56044548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a:xfrm>
            <a:off x="685800" y="2057402"/>
            <a:ext cx="10820400" cy="4411132"/>
          </a:xfrm>
        </p:spPr>
        <p:txBody>
          <a:bodyPr>
            <a:normAutofit lnSpcReduction="10000"/>
          </a:bodyPr>
          <a:lstStyle/>
          <a:p>
            <a:r>
              <a:rPr lang="en-US" dirty="0" smtClean="0"/>
              <a:t>Encapsulate code into a single group which can alter, present data, or both.</a:t>
            </a:r>
          </a:p>
          <a:p>
            <a:pPr lvl="1"/>
            <a:endParaRPr lang="en-US" dirty="0" smtClean="0"/>
          </a:p>
          <a:p>
            <a:pPr lvl="1"/>
            <a:r>
              <a:rPr lang="en-US" dirty="0" smtClean="0"/>
              <a:t>Declaring a Method</a:t>
            </a:r>
          </a:p>
          <a:p>
            <a:pPr marL="457200" lvl="1" indent="0">
              <a:buNone/>
            </a:pPr>
            <a:endParaRPr lang="en-US" dirty="0"/>
          </a:p>
          <a:p>
            <a:pPr lvl="1"/>
            <a:r>
              <a:rPr lang="en-US" dirty="0" smtClean="0"/>
              <a:t>Parameters of a Method</a:t>
            </a:r>
          </a:p>
          <a:p>
            <a:pPr lvl="1"/>
            <a:endParaRPr lang="en-US" dirty="0" smtClean="0"/>
          </a:p>
          <a:p>
            <a:pPr lvl="1"/>
            <a:r>
              <a:rPr lang="en-US" dirty="0" smtClean="0"/>
              <a:t>Returning Values From a Method</a:t>
            </a:r>
          </a:p>
          <a:p>
            <a:pPr lvl="1"/>
            <a:endParaRPr lang="en-US" dirty="0"/>
          </a:p>
          <a:p>
            <a:pPr lvl="1"/>
            <a:r>
              <a:rPr lang="en-US" dirty="0"/>
              <a:t>Calling a </a:t>
            </a:r>
            <a:r>
              <a:rPr lang="en-US" dirty="0" smtClean="0"/>
              <a:t>Method</a:t>
            </a:r>
          </a:p>
          <a:p>
            <a:pPr lvl="1"/>
            <a:endParaRPr lang="en-US" dirty="0"/>
          </a:p>
          <a:p>
            <a:pPr lvl="1"/>
            <a:r>
              <a:rPr lang="en-US" dirty="0" smtClean="0"/>
              <a:t>Scope of Functions</a:t>
            </a:r>
          </a:p>
          <a:p>
            <a:pPr lvl="1"/>
            <a:endParaRPr lang="en-US" dirty="0"/>
          </a:p>
          <a:p>
            <a:pPr lvl="1"/>
            <a:r>
              <a:rPr lang="en-US" dirty="0" smtClean="0"/>
              <a:t>Access Modifiers</a:t>
            </a:r>
            <a:endParaRPr lang="en-US" dirty="0"/>
          </a:p>
        </p:txBody>
      </p:sp>
    </p:spTree>
    <p:extLst>
      <p:ext uri="{BB962C8B-B14F-4D97-AF65-F5344CB8AC3E}">
        <p14:creationId xmlns:p14="http://schemas.microsoft.com/office/powerpoint/2010/main" val="35960113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80663182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 Method</a:t>
            </a:r>
            <a:endParaRPr lang="en-US" dirty="0"/>
          </a:p>
        </p:txBody>
      </p:sp>
      <p:sp>
        <p:nvSpPr>
          <p:cNvPr id="3" name="Content Placeholder 2"/>
          <p:cNvSpPr>
            <a:spLocks noGrp="1"/>
          </p:cNvSpPr>
          <p:nvPr>
            <p:ph idx="1"/>
          </p:nvPr>
        </p:nvSpPr>
        <p:spPr/>
        <p:txBody>
          <a:bodyPr/>
          <a:lstStyle/>
          <a:p>
            <a:r>
              <a:rPr lang="en-US" dirty="0" smtClean="0"/>
              <a:t>Parts of the declarative statement</a:t>
            </a:r>
          </a:p>
          <a:p>
            <a:pPr lvl="1"/>
            <a:endParaRPr lang="en-US" dirty="0"/>
          </a:p>
          <a:p>
            <a:pPr lvl="1"/>
            <a:r>
              <a:rPr lang="en-US" dirty="0" smtClean="0"/>
              <a:t>Access Modifier</a:t>
            </a:r>
          </a:p>
          <a:p>
            <a:pPr lvl="1"/>
            <a:endParaRPr lang="en-US" dirty="0"/>
          </a:p>
          <a:p>
            <a:pPr lvl="1"/>
            <a:r>
              <a:rPr lang="en-US" dirty="0" smtClean="0"/>
              <a:t>Return Type</a:t>
            </a:r>
          </a:p>
          <a:p>
            <a:pPr lvl="1"/>
            <a:endParaRPr lang="en-US" dirty="0"/>
          </a:p>
          <a:p>
            <a:pPr lvl="1"/>
            <a:r>
              <a:rPr lang="en-US" dirty="0" smtClean="0"/>
              <a:t>Method Name</a:t>
            </a:r>
          </a:p>
          <a:p>
            <a:pPr lvl="1"/>
            <a:endParaRPr lang="en-US" dirty="0"/>
          </a:p>
          <a:p>
            <a:pPr lvl="1"/>
            <a:r>
              <a:rPr lang="en-US" dirty="0" smtClean="0"/>
              <a:t>Parameters</a:t>
            </a:r>
          </a:p>
          <a:p>
            <a:pPr lvl="1"/>
            <a:endParaRPr lang="en-US" dirty="0"/>
          </a:p>
          <a:p>
            <a:pPr lvl="1"/>
            <a:r>
              <a:rPr lang="en-US" dirty="0" smtClean="0"/>
              <a:t>Scope</a:t>
            </a:r>
          </a:p>
        </p:txBody>
      </p:sp>
    </p:spTree>
    <p:extLst>
      <p:ext uri="{BB962C8B-B14F-4D97-AF65-F5344CB8AC3E}">
        <p14:creationId xmlns:p14="http://schemas.microsoft.com/office/powerpoint/2010/main" val="32226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 Method</a:t>
            </a:r>
            <a:endParaRPr lang="en-US" dirty="0"/>
          </a:p>
        </p:txBody>
      </p:sp>
      <p:sp>
        <p:nvSpPr>
          <p:cNvPr id="3" name="Content Placeholder 2"/>
          <p:cNvSpPr>
            <a:spLocks noGrp="1"/>
          </p:cNvSpPr>
          <p:nvPr>
            <p:ph idx="1"/>
          </p:nvPr>
        </p:nvSpPr>
        <p:spPr>
          <a:xfrm>
            <a:off x="685800" y="2194560"/>
            <a:ext cx="10820400" cy="435751"/>
          </a:xfrm>
        </p:spPr>
        <p:txBody>
          <a:bodyPr/>
          <a:lstStyle/>
          <a:p>
            <a:r>
              <a:rPr lang="en-US" dirty="0" smtClean="0"/>
              <a:t>Syntax:</a:t>
            </a:r>
          </a:p>
          <a:p>
            <a:endParaRPr lang="en-US" dirty="0"/>
          </a:p>
          <a:p>
            <a:pPr lvl="1"/>
            <a:endParaRPr lang="en-US" dirty="0"/>
          </a:p>
        </p:txBody>
      </p:sp>
      <p:sp>
        <p:nvSpPr>
          <p:cNvPr id="7" name="TextBox 6"/>
          <p:cNvSpPr txBox="1"/>
          <p:nvPr/>
        </p:nvSpPr>
        <p:spPr>
          <a:xfrm>
            <a:off x="1490133" y="3194755"/>
            <a:ext cx="1233030" cy="461665"/>
          </a:xfrm>
          <a:prstGeom prst="rect">
            <a:avLst/>
          </a:prstGeom>
          <a:noFill/>
        </p:spPr>
        <p:txBody>
          <a:bodyPr wrap="none" rtlCol="0">
            <a:spAutoFit/>
          </a:bodyPr>
          <a:lstStyle/>
          <a:p>
            <a:r>
              <a:rPr lang="en-US" sz="2400" dirty="0" smtClean="0"/>
              <a:t>private</a:t>
            </a:r>
            <a:endParaRPr lang="en-US" sz="2400" dirty="0"/>
          </a:p>
        </p:txBody>
      </p:sp>
      <p:sp>
        <p:nvSpPr>
          <p:cNvPr id="8" name="Down Arrow 7"/>
          <p:cNvSpPr/>
          <p:nvPr/>
        </p:nvSpPr>
        <p:spPr>
          <a:xfrm rot="10800000">
            <a:off x="1813137" y="3656420"/>
            <a:ext cx="399485" cy="959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129457" y="4708308"/>
            <a:ext cx="1954381" cy="369332"/>
          </a:xfrm>
          <a:prstGeom prst="rect">
            <a:avLst/>
          </a:prstGeom>
          <a:noFill/>
        </p:spPr>
        <p:txBody>
          <a:bodyPr wrap="none" rtlCol="0">
            <a:spAutoFit/>
          </a:bodyPr>
          <a:lstStyle/>
          <a:p>
            <a:r>
              <a:rPr lang="en-US" dirty="0" smtClean="0"/>
              <a:t>Access Modifier</a:t>
            </a:r>
            <a:endParaRPr lang="en-US" dirty="0"/>
          </a:p>
        </p:txBody>
      </p:sp>
      <p:sp>
        <p:nvSpPr>
          <p:cNvPr id="10" name="TextBox 9"/>
          <p:cNvSpPr txBox="1"/>
          <p:nvPr/>
        </p:nvSpPr>
        <p:spPr>
          <a:xfrm>
            <a:off x="2723163" y="3194755"/>
            <a:ext cx="537327" cy="461665"/>
          </a:xfrm>
          <a:prstGeom prst="rect">
            <a:avLst/>
          </a:prstGeom>
          <a:noFill/>
        </p:spPr>
        <p:txBody>
          <a:bodyPr wrap="none" rtlCol="0">
            <a:spAutoFit/>
          </a:bodyPr>
          <a:lstStyle/>
          <a:p>
            <a:r>
              <a:rPr lang="en-US" sz="2400" dirty="0" err="1" smtClean="0"/>
              <a:t>int</a:t>
            </a:r>
            <a:endParaRPr lang="en-US" sz="2400" dirty="0"/>
          </a:p>
        </p:txBody>
      </p:sp>
      <p:sp>
        <p:nvSpPr>
          <p:cNvPr id="11" name="Down Arrow 10"/>
          <p:cNvSpPr/>
          <p:nvPr/>
        </p:nvSpPr>
        <p:spPr>
          <a:xfrm rot="10800000">
            <a:off x="2752656" y="3656420"/>
            <a:ext cx="399485" cy="959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81381" y="4708308"/>
            <a:ext cx="1342034" cy="369332"/>
          </a:xfrm>
          <a:prstGeom prst="rect">
            <a:avLst/>
          </a:prstGeom>
          <a:noFill/>
        </p:spPr>
        <p:txBody>
          <a:bodyPr wrap="none" rtlCol="0">
            <a:spAutoFit/>
          </a:bodyPr>
          <a:lstStyle/>
          <a:p>
            <a:r>
              <a:rPr lang="en-US" dirty="0" smtClean="0"/>
              <a:t>Data Type</a:t>
            </a:r>
            <a:endParaRPr lang="en-US" dirty="0"/>
          </a:p>
        </p:txBody>
      </p:sp>
      <p:sp>
        <p:nvSpPr>
          <p:cNvPr id="13" name="TextBox 12"/>
          <p:cNvSpPr txBox="1"/>
          <p:nvPr/>
        </p:nvSpPr>
        <p:spPr>
          <a:xfrm>
            <a:off x="3260490" y="3194755"/>
            <a:ext cx="2589170" cy="461665"/>
          </a:xfrm>
          <a:prstGeom prst="rect">
            <a:avLst/>
          </a:prstGeom>
          <a:noFill/>
        </p:spPr>
        <p:txBody>
          <a:bodyPr wrap="none" rtlCol="0">
            <a:spAutoFit/>
          </a:bodyPr>
          <a:lstStyle/>
          <a:p>
            <a:r>
              <a:rPr lang="en-US" sz="2400" dirty="0" err="1" smtClean="0"/>
              <a:t>addTwoIntegers</a:t>
            </a:r>
            <a:endParaRPr lang="en-US" sz="2400" dirty="0"/>
          </a:p>
        </p:txBody>
      </p:sp>
      <p:sp>
        <p:nvSpPr>
          <p:cNvPr id="14" name="Down Arrow 13"/>
          <p:cNvSpPr/>
          <p:nvPr/>
        </p:nvSpPr>
        <p:spPr>
          <a:xfrm rot="10800000">
            <a:off x="4312249" y="3656420"/>
            <a:ext cx="399485" cy="959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559646" y="4708308"/>
            <a:ext cx="1835759" cy="369332"/>
          </a:xfrm>
          <a:prstGeom prst="rect">
            <a:avLst/>
          </a:prstGeom>
          <a:noFill/>
        </p:spPr>
        <p:txBody>
          <a:bodyPr wrap="none" rtlCol="0">
            <a:spAutoFit/>
          </a:bodyPr>
          <a:lstStyle/>
          <a:p>
            <a:r>
              <a:rPr lang="en-US" dirty="0" smtClean="0"/>
              <a:t>Method Name</a:t>
            </a:r>
            <a:endParaRPr lang="en-US" dirty="0"/>
          </a:p>
        </p:txBody>
      </p:sp>
      <p:sp>
        <p:nvSpPr>
          <p:cNvPr id="16" name="TextBox 15"/>
          <p:cNvSpPr txBox="1"/>
          <p:nvPr/>
        </p:nvSpPr>
        <p:spPr>
          <a:xfrm>
            <a:off x="5654870" y="3194754"/>
            <a:ext cx="3454792" cy="461665"/>
          </a:xfrm>
          <a:prstGeom prst="rect">
            <a:avLst/>
          </a:prstGeom>
          <a:noFill/>
        </p:spPr>
        <p:txBody>
          <a:bodyPr wrap="none" rtlCol="0">
            <a:spAutoFit/>
          </a:bodyPr>
          <a:lstStyle/>
          <a:p>
            <a:r>
              <a:rPr lang="en-US" sz="2400" dirty="0" smtClean="0"/>
              <a:t>(</a:t>
            </a:r>
            <a:r>
              <a:rPr lang="en-US" sz="2400" dirty="0" err="1" smtClean="0"/>
              <a:t>int</a:t>
            </a:r>
            <a:r>
              <a:rPr lang="en-US" sz="2400" dirty="0" smtClean="0"/>
              <a:t> value1, </a:t>
            </a:r>
            <a:r>
              <a:rPr lang="en-US" sz="2400" dirty="0" err="1" smtClean="0"/>
              <a:t>int</a:t>
            </a:r>
            <a:r>
              <a:rPr lang="en-US" sz="2400" dirty="0" smtClean="0"/>
              <a:t> value2)</a:t>
            </a:r>
            <a:endParaRPr lang="en-US" sz="2400" dirty="0"/>
          </a:p>
        </p:txBody>
      </p:sp>
      <p:sp>
        <p:nvSpPr>
          <p:cNvPr id="17" name="Down Arrow 16"/>
          <p:cNvSpPr/>
          <p:nvPr/>
        </p:nvSpPr>
        <p:spPr>
          <a:xfrm rot="10800000">
            <a:off x="7125574" y="3656419"/>
            <a:ext cx="399485" cy="9595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595789" y="4708308"/>
            <a:ext cx="1459054" cy="369332"/>
          </a:xfrm>
          <a:prstGeom prst="rect">
            <a:avLst/>
          </a:prstGeom>
          <a:noFill/>
        </p:spPr>
        <p:txBody>
          <a:bodyPr wrap="none" rtlCol="0">
            <a:spAutoFit/>
          </a:bodyPr>
          <a:lstStyle/>
          <a:p>
            <a:r>
              <a:rPr lang="en-US" dirty="0" smtClean="0"/>
              <a:t>Parameters</a:t>
            </a:r>
            <a:endParaRPr lang="en-US" dirty="0"/>
          </a:p>
        </p:txBody>
      </p:sp>
      <p:sp>
        <p:nvSpPr>
          <p:cNvPr id="19" name="TextBox 18"/>
          <p:cNvSpPr txBox="1"/>
          <p:nvPr/>
        </p:nvSpPr>
        <p:spPr>
          <a:xfrm>
            <a:off x="1480678" y="3656419"/>
            <a:ext cx="292068" cy="1200329"/>
          </a:xfrm>
          <a:prstGeom prst="rect">
            <a:avLst/>
          </a:prstGeom>
          <a:noFill/>
        </p:spPr>
        <p:txBody>
          <a:bodyPr wrap="none" rtlCol="0">
            <a:spAutoFit/>
          </a:bodyPr>
          <a:lstStyle/>
          <a:p>
            <a:r>
              <a:rPr lang="en-US" sz="2400" dirty="0" smtClean="0"/>
              <a:t>{</a:t>
            </a:r>
          </a:p>
          <a:p>
            <a:endParaRPr lang="en-US" sz="2400" dirty="0"/>
          </a:p>
          <a:p>
            <a:r>
              <a:rPr lang="en-US" sz="2400" dirty="0" smtClean="0"/>
              <a:t>}</a:t>
            </a:r>
            <a:endParaRPr lang="en-US" sz="2400" dirty="0"/>
          </a:p>
        </p:txBody>
      </p:sp>
      <p:cxnSp>
        <p:nvCxnSpPr>
          <p:cNvPr id="23" name="Straight Arrow Connector 22"/>
          <p:cNvCxnSpPr/>
          <p:nvPr/>
        </p:nvCxnSpPr>
        <p:spPr>
          <a:xfrm flipH="1" flipV="1">
            <a:off x="1711170" y="3905956"/>
            <a:ext cx="693364" cy="350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772746" y="4256583"/>
            <a:ext cx="649271" cy="359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483593" y="4081270"/>
            <a:ext cx="907621" cy="369332"/>
          </a:xfrm>
          <a:prstGeom prst="rect">
            <a:avLst/>
          </a:prstGeom>
          <a:noFill/>
        </p:spPr>
        <p:txBody>
          <a:bodyPr wrap="none" rtlCol="0">
            <a:spAutoFit/>
          </a:bodyPr>
          <a:lstStyle/>
          <a:p>
            <a:r>
              <a:rPr lang="en-US" dirty="0" smtClean="0"/>
              <a:t>Scope</a:t>
            </a:r>
            <a:endParaRPr lang="en-US" dirty="0"/>
          </a:p>
        </p:txBody>
      </p:sp>
      <p:sp>
        <p:nvSpPr>
          <p:cNvPr id="29" name="TextBox 28"/>
          <p:cNvSpPr txBox="1"/>
          <p:nvPr/>
        </p:nvSpPr>
        <p:spPr>
          <a:xfrm>
            <a:off x="1850743" y="4095252"/>
            <a:ext cx="2985113" cy="369332"/>
          </a:xfrm>
          <a:prstGeom prst="rect">
            <a:avLst/>
          </a:prstGeom>
          <a:noFill/>
        </p:spPr>
        <p:txBody>
          <a:bodyPr wrap="none" rtlCol="0">
            <a:spAutoFit/>
          </a:bodyPr>
          <a:lstStyle/>
          <a:p>
            <a:r>
              <a:rPr lang="en-US" dirty="0" smtClean="0"/>
              <a:t>//Commands To Execute</a:t>
            </a:r>
            <a:endParaRPr lang="en-US" dirty="0"/>
          </a:p>
        </p:txBody>
      </p:sp>
    </p:spTree>
    <p:extLst>
      <p:ext uri="{BB962C8B-B14F-4D97-AF65-F5344CB8AC3E}">
        <p14:creationId xmlns:p14="http://schemas.microsoft.com/office/powerpoint/2010/main" val="38573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8"/>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p:bldP spid="9" grpId="1"/>
      <p:bldP spid="10" grpId="0"/>
      <p:bldP spid="11" grpId="0" animBg="1"/>
      <p:bldP spid="11" grpId="1" animBg="1"/>
      <p:bldP spid="12" grpId="0"/>
      <p:bldP spid="12" grpId="1"/>
      <p:bldP spid="13" grpId="0"/>
      <p:bldP spid="14" grpId="0" animBg="1"/>
      <p:bldP spid="14" grpId="1" animBg="1"/>
      <p:bldP spid="15" grpId="0"/>
      <p:bldP spid="15" grpId="1"/>
      <p:bldP spid="16" grpId="0"/>
      <p:bldP spid="17" grpId="0" animBg="1"/>
      <p:bldP spid="17" grpId="1" animBg="1"/>
      <p:bldP spid="18" grpId="0"/>
      <p:bldP spid="18" grpId="1"/>
      <p:bldP spid="19" grpId="0"/>
      <p:bldP spid="28" grpId="0"/>
      <p:bldP spid="28" grpId="1"/>
      <p:bldP spid="29"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505876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392029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69262"/>
            <a:ext cx="8610600" cy="1293028"/>
          </a:xfrm>
        </p:spPr>
        <p:txBody>
          <a:bodyPr/>
          <a:lstStyle/>
          <a:p>
            <a:r>
              <a:rPr lang="en-US" dirty="0" smtClean="0"/>
              <a:t>Introduction</a:t>
            </a:r>
            <a:endParaRPr lang="en-US" dirty="0"/>
          </a:p>
        </p:txBody>
      </p:sp>
      <p:sp>
        <p:nvSpPr>
          <p:cNvPr id="3" name="Content Placeholder 2"/>
          <p:cNvSpPr>
            <a:spLocks noGrp="1"/>
          </p:cNvSpPr>
          <p:nvPr>
            <p:ph idx="1"/>
          </p:nvPr>
        </p:nvSpPr>
        <p:spPr>
          <a:xfrm>
            <a:off x="685800" y="1783644"/>
            <a:ext cx="10820400" cy="4435041"/>
          </a:xfrm>
        </p:spPr>
        <p:txBody>
          <a:bodyPr>
            <a:normAutofit fontScale="92500" lnSpcReduction="20000"/>
          </a:bodyPr>
          <a:lstStyle/>
          <a:p>
            <a:r>
              <a:rPr lang="en-US" dirty="0" smtClean="0"/>
              <a:t>What is this series about?</a:t>
            </a:r>
          </a:p>
          <a:p>
            <a:pPr marL="457200" lvl="1" indent="0">
              <a:buNone/>
            </a:pPr>
            <a:r>
              <a:rPr lang="en-US" dirty="0" smtClean="0"/>
              <a:t>Learning the basics of the C# Language and a little bit about .NET, Visual Studio, and Object Oriented Programming</a:t>
            </a:r>
          </a:p>
          <a:p>
            <a:pPr marL="457200" lvl="1" indent="0">
              <a:buNone/>
            </a:pPr>
            <a:endParaRPr lang="en-US" dirty="0" smtClean="0"/>
          </a:p>
          <a:p>
            <a:r>
              <a:rPr lang="en-US" dirty="0" smtClean="0"/>
              <a:t>What is this series NOT about?</a:t>
            </a:r>
          </a:p>
          <a:p>
            <a:pPr marL="457200" lvl="1" indent="0">
              <a:buNone/>
            </a:pPr>
            <a:r>
              <a:rPr lang="en-US" dirty="0" smtClean="0"/>
              <a:t>This is an introduction to some basic concepts only.  You will not be learning how to make a complete application from start to finish.</a:t>
            </a:r>
          </a:p>
          <a:p>
            <a:pPr marL="457200" lvl="1" indent="0">
              <a:buNone/>
            </a:pPr>
            <a:endParaRPr lang="en-US" dirty="0"/>
          </a:p>
          <a:p>
            <a:r>
              <a:rPr lang="en-US" dirty="0" smtClean="0"/>
              <a:t>Why should you watch this series?</a:t>
            </a:r>
          </a:p>
          <a:p>
            <a:pPr marL="457200" lvl="1" indent="0">
              <a:buNone/>
            </a:pPr>
            <a:r>
              <a:rPr lang="en-US" dirty="0" smtClean="0"/>
              <a:t>You should watch this series if you are interested in understanding the basic concepts of the C# Language.  That way you can be prepared for the intermediate and advance courses to follow.</a:t>
            </a:r>
          </a:p>
          <a:p>
            <a:pPr marL="457200" lvl="1" indent="0">
              <a:buNone/>
            </a:pPr>
            <a:endParaRPr lang="en-US" dirty="0"/>
          </a:p>
          <a:p>
            <a:r>
              <a:rPr lang="en-US" dirty="0" smtClean="0"/>
              <a:t>What do I need?</a:t>
            </a:r>
          </a:p>
          <a:p>
            <a:pPr marL="457200" lvl="1" indent="0">
              <a:buNone/>
            </a:pPr>
            <a:r>
              <a:rPr lang="en-US" dirty="0" smtClean="0"/>
              <a:t>You will need access to a PC that you are permitted to install software onto, and lots of time.</a:t>
            </a:r>
            <a:endParaRPr lang="en-US" dirty="0"/>
          </a:p>
        </p:txBody>
      </p:sp>
    </p:spTree>
    <p:extLst>
      <p:ext uri="{BB962C8B-B14F-4D97-AF65-F5344CB8AC3E}">
        <p14:creationId xmlns:p14="http://schemas.microsoft.com/office/powerpoint/2010/main" val="69468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1157" y="1197429"/>
            <a:ext cx="11318308" cy="5320082"/>
          </a:xfrm>
          <a:prstGeom prst="rect">
            <a:avLst/>
          </a:prstGeom>
        </p:spPr>
      </p:pic>
      <p:sp>
        <p:nvSpPr>
          <p:cNvPr id="3" name="Rectangle 2"/>
          <p:cNvSpPr/>
          <p:nvPr/>
        </p:nvSpPr>
        <p:spPr>
          <a:xfrm>
            <a:off x="609600" y="1404257"/>
            <a:ext cx="35814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53440" y="2526029"/>
            <a:ext cx="1661160" cy="208461"/>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91000" y="1404257"/>
            <a:ext cx="375285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00150" y="2834639"/>
            <a:ext cx="1017270" cy="194311"/>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943850" y="1404257"/>
            <a:ext cx="375285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97329" y="3129099"/>
            <a:ext cx="2138499" cy="223701"/>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a:spLocks noGrp="1"/>
          </p:cNvSpPr>
          <p:nvPr>
            <p:ph type="title"/>
          </p:nvPr>
        </p:nvSpPr>
        <p:spPr>
          <a:xfrm>
            <a:off x="6498771" y="220086"/>
            <a:ext cx="4158343" cy="1184171"/>
          </a:xfrm>
        </p:spPr>
        <p:txBody>
          <a:bodyPr>
            <a:normAutofit/>
          </a:bodyPr>
          <a:lstStyle/>
          <a:p>
            <a:r>
              <a:rPr lang="en-US" dirty="0" smtClean="0"/>
              <a:t>Code Window</a:t>
            </a:r>
            <a:endParaRPr lang="en-US" dirty="0"/>
          </a:p>
        </p:txBody>
      </p:sp>
    </p:spTree>
    <p:extLst>
      <p:ext uri="{BB962C8B-B14F-4D97-AF65-F5344CB8AC3E}">
        <p14:creationId xmlns:p14="http://schemas.microsoft.com/office/powerpoint/2010/main" val="14309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4" grpId="0" animBg="1"/>
      <p:bldP spid="14" grpId="1" animBg="1"/>
      <p:bldP spid="15" grpId="0" animBg="1"/>
      <p:bldP spid="15" grpId="1" animBg="1"/>
      <p:bldP spid="16" grpId="0" animBg="1"/>
      <p:bldP spid="16" grpId="1" animBg="1"/>
      <p:bldP spid="17" grpId="0" animBg="1"/>
      <p:bldP spid="1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 Method</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286951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40769338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An Object</a:t>
            </a:r>
            <a:endParaRPr lang="en-US" dirty="0"/>
          </a:p>
        </p:txBody>
      </p:sp>
      <p:sp>
        <p:nvSpPr>
          <p:cNvPr id="3" name="Content Placeholder 2"/>
          <p:cNvSpPr>
            <a:spLocks noGrp="1"/>
          </p:cNvSpPr>
          <p:nvPr>
            <p:ph idx="1"/>
          </p:nvPr>
        </p:nvSpPr>
        <p:spPr/>
        <p:txBody>
          <a:bodyPr/>
          <a:lstStyle/>
          <a:p>
            <a:r>
              <a:rPr lang="en-US" dirty="0" smtClean="0"/>
              <a:t>Declare a variable with the data type of the class you want to use</a:t>
            </a:r>
          </a:p>
          <a:p>
            <a:endParaRPr lang="en-US" dirty="0"/>
          </a:p>
          <a:p>
            <a:r>
              <a:rPr lang="en-US" dirty="0" smtClean="0"/>
              <a:t>Assign the variable a value using the “new” keyword along with the class name</a:t>
            </a:r>
          </a:p>
          <a:p>
            <a:endParaRPr lang="en-US" dirty="0"/>
          </a:p>
          <a:p>
            <a:r>
              <a:rPr lang="en-US" dirty="0" smtClean="0"/>
              <a:t>Use parenthesis at the end of the new class declaration</a:t>
            </a:r>
          </a:p>
          <a:p>
            <a:endParaRPr lang="en-US" dirty="0"/>
          </a:p>
          <a:p>
            <a:r>
              <a:rPr lang="en-US" dirty="0" smtClean="0"/>
              <a:t>Example:</a:t>
            </a:r>
          </a:p>
          <a:p>
            <a:pPr marL="457200" lvl="1" indent="0">
              <a:buNone/>
            </a:pPr>
            <a:r>
              <a:rPr lang="en-US" dirty="0" err="1" smtClean="0"/>
              <a:t>MyClass</a:t>
            </a:r>
            <a:r>
              <a:rPr lang="en-US" dirty="0" smtClean="0"/>
              <a:t> </a:t>
            </a:r>
            <a:r>
              <a:rPr lang="en-US" dirty="0" err="1" smtClean="0"/>
              <a:t>MyObject</a:t>
            </a:r>
            <a:r>
              <a:rPr lang="en-US" dirty="0" smtClean="0"/>
              <a:t> = new </a:t>
            </a:r>
            <a:r>
              <a:rPr lang="en-US" dirty="0" err="1" smtClean="0"/>
              <a:t>MyClass</a:t>
            </a:r>
            <a:r>
              <a:rPr lang="en-US" dirty="0" smtClean="0"/>
              <a:t>();</a:t>
            </a:r>
            <a:endParaRPr lang="en-US" dirty="0"/>
          </a:p>
        </p:txBody>
      </p:sp>
    </p:spTree>
    <p:extLst>
      <p:ext uri="{BB962C8B-B14F-4D97-AF65-F5344CB8AC3E}">
        <p14:creationId xmlns:p14="http://schemas.microsoft.com/office/powerpoint/2010/main" val="24488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9503043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70284392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sp>
        <p:nvSpPr>
          <p:cNvPr id="3" name="Content Placeholder 2"/>
          <p:cNvSpPr>
            <a:spLocks noGrp="1"/>
          </p:cNvSpPr>
          <p:nvPr>
            <p:ph idx="1"/>
          </p:nvPr>
        </p:nvSpPr>
        <p:spPr/>
        <p:txBody>
          <a:bodyPr>
            <a:normAutofit fontScale="92500"/>
          </a:bodyPr>
          <a:lstStyle/>
          <a:p>
            <a:r>
              <a:rPr lang="en-US" dirty="0" smtClean="0"/>
              <a:t>Parameters are variables which hold values passed into the method by the caller</a:t>
            </a:r>
          </a:p>
          <a:p>
            <a:endParaRPr lang="en-US" dirty="0"/>
          </a:p>
          <a:p>
            <a:r>
              <a:rPr lang="en-US" dirty="0" smtClean="0"/>
              <a:t>Act just like variables with pre-assigned values in the method scope</a:t>
            </a:r>
          </a:p>
          <a:p>
            <a:endParaRPr lang="en-US" dirty="0"/>
          </a:p>
          <a:p>
            <a:r>
              <a:rPr lang="en-US" dirty="0" smtClean="0"/>
              <a:t>Must have a data type</a:t>
            </a:r>
          </a:p>
          <a:p>
            <a:endParaRPr lang="en-US" dirty="0"/>
          </a:p>
          <a:p>
            <a:r>
              <a:rPr lang="en-US" dirty="0" smtClean="0"/>
              <a:t>Must have a name</a:t>
            </a:r>
          </a:p>
          <a:p>
            <a:endParaRPr lang="en-US" dirty="0"/>
          </a:p>
          <a:p>
            <a:r>
              <a:rPr lang="en-US" dirty="0" smtClean="0"/>
              <a:t>Declared as optional by assigning a default value, otherwise they are required</a:t>
            </a:r>
            <a:endParaRPr lang="en-US" dirty="0"/>
          </a:p>
        </p:txBody>
      </p:sp>
    </p:spTree>
    <p:extLst>
      <p:ext uri="{BB962C8B-B14F-4D97-AF65-F5344CB8AC3E}">
        <p14:creationId xmlns:p14="http://schemas.microsoft.com/office/powerpoint/2010/main" val="98252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906437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05971717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 Property</a:t>
            </a:r>
            <a:endParaRPr lang="en-US" dirty="0"/>
          </a:p>
        </p:txBody>
      </p:sp>
      <p:sp>
        <p:nvSpPr>
          <p:cNvPr id="3" name="Content Placeholder 2"/>
          <p:cNvSpPr>
            <a:spLocks noGrp="1"/>
          </p:cNvSpPr>
          <p:nvPr>
            <p:ph idx="1"/>
          </p:nvPr>
        </p:nvSpPr>
        <p:spPr/>
        <p:txBody>
          <a:bodyPr/>
          <a:lstStyle/>
          <a:p>
            <a:r>
              <a:rPr lang="en-US" dirty="0" smtClean="0"/>
              <a:t>Properties have a Get and Set accessor which are both optional</a:t>
            </a:r>
          </a:p>
          <a:p>
            <a:pPr lvl="1"/>
            <a:r>
              <a:rPr lang="en-US" dirty="0" smtClean="0"/>
              <a:t>Get: Returns the value</a:t>
            </a:r>
          </a:p>
          <a:p>
            <a:pPr lvl="1"/>
            <a:r>
              <a:rPr lang="en-US" dirty="0" smtClean="0"/>
              <a:t>Set: Sets the value</a:t>
            </a:r>
          </a:p>
          <a:p>
            <a:endParaRPr lang="en-US" dirty="0"/>
          </a:p>
          <a:p>
            <a:r>
              <a:rPr lang="en-US" dirty="0" smtClean="0"/>
              <a:t>For every property there is an underlying private variable in the class which the Get and Set accessors control access to</a:t>
            </a:r>
          </a:p>
          <a:p>
            <a:endParaRPr lang="en-US" dirty="0" smtClean="0"/>
          </a:p>
          <a:p>
            <a:r>
              <a:rPr lang="en-US" dirty="0" smtClean="0"/>
              <a:t>Values passed into the Set accessor are assigned to the default parameter called “value”</a:t>
            </a:r>
            <a:endParaRPr lang="en-US" dirty="0"/>
          </a:p>
        </p:txBody>
      </p:sp>
    </p:spTree>
    <p:extLst>
      <p:ext uri="{BB962C8B-B14F-4D97-AF65-F5344CB8AC3E}">
        <p14:creationId xmlns:p14="http://schemas.microsoft.com/office/powerpoint/2010/main" val="33181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A Property</a:t>
            </a:r>
            <a:endParaRPr lang="en-US" dirty="0"/>
          </a:p>
        </p:txBody>
      </p:sp>
      <p:sp>
        <p:nvSpPr>
          <p:cNvPr id="3" name="Content Placeholder 2"/>
          <p:cNvSpPr>
            <a:spLocks noGrp="1"/>
          </p:cNvSpPr>
          <p:nvPr>
            <p:ph idx="1"/>
          </p:nvPr>
        </p:nvSpPr>
        <p:spPr/>
        <p:txBody>
          <a:bodyPr/>
          <a:lstStyle/>
          <a:p>
            <a:r>
              <a:rPr lang="en-US" dirty="0"/>
              <a:t>Syntax</a:t>
            </a:r>
            <a:r>
              <a:rPr lang="en-US" dirty="0" smtClean="0"/>
              <a:t>:</a:t>
            </a:r>
          </a:p>
          <a:p>
            <a:endParaRPr lang="en-US" dirty="0"/>
          </a:p>
          <a:p>
            <a:pPr marL="457200" lvl="1" indent="0">
              <a:buNone/>
            </a:pPr>
            <a:r>
              <a:rPr lang="en-US" dirty="0"/>
              <a:t>class </a:t>
            </a:r>
            <a:r>
              <a:rPr lang="en-US" dirty="0" err="1"/>
              <a:t>MyClass</a:t>
            </a:r>
            <a:r>
              <a:rPr lang="en-US" dirty="0"/>
              <a:t> {</a:t>
            </a:r>
          </a:p>
          <a:p>
            <a:pPr marL="457200" lvl="1" indent="0">
              <a:buNone/>
            </a:pPr>
            <a:r>
              <a:rPr lang="en-US" dirty="0"/>
              <a:t>	private </a:t>
            </a:r>
            <a:r>
              <a:rPr lang="en-US" dirty="0" err="1"/>
              <a:t>int</a:t>
            </a:r>
            <a:r>
              <a:rPr lang="en-US" dirty="0"/>
              <a:t> </a:t>
            </a:r>
            <a:r>
              <a:rPr lang="en-US" dirty="0" smtClean="0"/>
              <a:t>_</a:t>
            </a:r>
            <a:r>
              <a:rPr lang="en-US" dirty="0" err="1" smtClean="0"/>
              <a:t>myProperty</a:t>
            </a:r>
            <a:r>
              <a:rPr lang="en-US" dirty="0" smtClean="0"/>
              <a:t>;</a:t>
            </a:r>
          </a:p>
          <a:p>
            <a:pPr marL="457200" lvl="1" indent="0">
              <a:buNone/>
            </a:pPr>
            <a:r>
              <a:rPr lang="en-US" dirty="0"/>
              <a:t>	</a:t>
            </a:r>
            <a:endParaRPr lang="en-US" dirty="0" smtClean="0"/>
          </a:p>
          <a:p>
            <a:pPr marL="457200" lvl="1" indent="0">
              <a:buNone/>
            </a:pPr>
            <a:r>
              <a:rPr lang="en-US" dirty="0"/>
              <a:t>	</a:t>
            </a:r>
            <a:r>
              <a:rPr lang="en-US" dirty="0" smtClean="0"/>
              <a:t>public </a:t>
            </a:r>
            <a:r>
              <a:rPr lang="en-US" dirty="0" err="1" smtClean="0"/>
              <a:t>int</a:t>
            </a:r>
            <a:r>
              <a:rPr lang="en-US" dirty="0" smtClean="0"/>
              <a:t> </a:t>
            </a:r>
            <a:r>
              <a:rPr lang="en-US" dirty="0" err="1" smtClean="0"/>
              <a:t>MyProperty</a:t>
            </a:r>
            <a:r>
              <a:rPr lang="en-US" dirty="0" smtClean="0"/>
              <a:t> {</a:t>
            </a:r>
          </a:p>
          <a:p>
            <a:pPr marL="457200" lvl="1" indent="0">
              <a:buNone/>
            </a:pPr>
            <a:r>
              <a:rPr lang="en-US" dirty="0" smtClean="0"/>
              <a:t>		get { return _</a:t>
            </a:r>
            <a:r>
              <a:rPr lang="en-US" dirty="0" err="1" smtClean="0"/>
              <a:t>myProperty</a:t>
            </a:r>
            <a:r>
              <a:rPr lang="en-US" dirty="0" smtClean="0"/>
              <a:t>; }</a:t>
            </a:r>
          </a:p>
          <a:p>
            <a:pPr marL="457200" lvl="1" indent="0">
              <a:buNone/>
            </a:pPr>
            <a:r>
              <a:rPr lang="en-US" dirty="0"/>
              <a:t>	</a:t>
            </a:r>
            <a:r>
              <a:rPr lang="en-US" dirty="0" smtClean="0"/>
              <a:t>	set { _</a:t>
            </a:r>
            <a:r>
              <a:rPr lang="en-US" dirty="0" err="1" smtClean="0"/>
              <a:t>myProperty</a:t>
            </a:r>
            <a:r>
              <a:rPr lang="en-US" dirty="0" smtClean="0"/>
              <a:t> = value; }</a:t>
            </a:r>
            <a:endParaRPr lang="en-US" dirty="0"/>
          </a:p>
          <a:p>
            <a:pPr marL="457200" lvl="1" indent="0">
              <a:buNone/>
            </a:pPr>
            <a:r>
              <a:rPr lang="en-US" dirty="0" smtClean="0"/>
              <a:t>	}</a:t>
            </a:r>
          </a:p>
          <a:p>
            <a:pPr marL="457200" lvl="1" indent="0">
              <a:buNone/>
            </a:pPr>
            <a:r>
              <a:rPr lang="en-US" dirty="0" smtClean="0"/>
              <a:t>}</a:t>
            </a:r>
            <a:endParaRPr lang="en-US" dirty="0"/>
          </a:p>
          <a:p>
            <a:endParaRPr lang="en-US" dirty="0"/>
          </a:p>
        </p:txBody>
      </p:sp>
    </p:spTree>
    <p:extLst>
      <p:ext uri="{BB962C8B-B14F-4D97-AF65-F5344CB8AC3E}">
        <p14:creationId xmlns:p14="http://schemas.microsoft.com/office/powerpoint/2010/main" val="296522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Window</a:t>
            </a:r>
            <a:endParaRPr lang="en-US" dirty="0"/>
          </a:p>
        </p:txBody>
      </p:sp>
      <p:pic>
        <p:nvPicPr>
          <p:cNvPr id="4" name="Picture 3"/>
          <p:cNvPicPr>
            <a:picLocks noChangeAspect="1"/>
          </p:cNvPicPr>
          <p:nvPr/>
        </p:nvPicPr>
        <p:blipFill>
          <a:blip r:embed="rId2"/>
          <a:stretch>
            <a:fillRect/>
          </a:stretch>
        </p:blipFill>
        <p:spPr>
          <a:xfrm>
            <a:off x="436000" y="2772325"/>
            <a:ext cx="11298227" cy="1857634"/>
          </a:xfrm>
          <a:prstGeom prst="rect">
            <a:avLst/>
          </a:prstGeom>
        </p:spPr>
      </p:pic>
      <p:sp>
        <p:nvSpPr>
          <p:cNvPr id="5" name="Rectangle 4"/>
          <p:cNvSpPr/>
          <p:nvPr/>
        </p:nvSpPr>
        <p:spPr>
          <a:xfrm>
            <a:off x="479543" y="3259728"/>
            <a:ext cx="11102857" cy="115987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00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6169416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28183276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Object</a:t>
            </a:r>
            <a:endParaRPr lang="en-US" dirty="0"/>
          </a:p>
        </p:txBody>
      </p:sp>
      <p:sp>
        <p:nvSpPr>
          <p:cNvPr id="3" name="Content Placeholder 2"/>
          <p:cNvSpPr>
            <a:spLocks noGrp="1"/>
          </p:cNvSpPr>
          <p:nvPr>
            <p:ph idx="1"/>
          </p:nvPr>
        </p:nvSpPr>
        <p:spPr/>
        <p:txBody>
          <a:bodyPr/>
          <a:lstStyle/>
          <a:p>
            <a:r>
              <a:rPr lang="en-US" dirty="0" smtClean="0"/>
              <a:t>Declare your object variable and assign it a new instance of the class</a:t>
            </a:r>
          </a:p>
          <a:p>
            <a:endParaRPr lang="en-US" dirty="0"/>
          </a:p>
          <a:p>
            <a:r>
              <a:rPr lang="en-US" dirty="0" smtClean="0"/>
              <a:t>Assign values to the object properties</a:t>
            </a:r>
          </a:p>
          <a:p>
            <a:endParaRPr lang="en-US" dirty="0"/>
          </a:p>
          <a:p>
            <a:r>
              <a:rPr lang="en-US" dirty="0" smtClean="0"/>
              <a:t>Call object methods and view the results</a:t>
            </a:r>
          </a:p>
        </p:txBody>
      </p:sp>
    </p:spTree>
    <p:extLst>
      <p:ext uri="{BB962C8B-B14F-4D97-AF65-F5344CB8AC3E}">
        <p14:creationId xmlns:p14="http://schemas.microsoft.com/office/powerpoint/2010/main" val="118477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720784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96021439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Shortcuts</a:t>
            </a:r>
            <a:endParaRPr lang="en-US" dirty="0"/>
          </a:p>
        </p:txBody>
      </p:sp>
      <p:sp>
        <p:nvSpPr>
          <p:cNvPr id="3" name="Content Placeholder 2"/>
          <p:cNvSpPr>
            <a:spLocks noGrp="1"/>
          </p:cNvSpPr>
          <p:nvPr>
            <p:ph idx="1"/>
          </p:nvPr>
        </p:nvSpPr>
        <p:spPr/>
        <p:txBody>
          <a:bodyPr/>
          <a:lstStyle/>
          <a:p>
            <a:r>
              <a:rPr lang="en-US" dirty="0" smtClean="0"/>
              <a:t>Make a class variable Public</a:t>
            </a:r>
          </a:p>
          <a:p>
            <a:endParaRPr lang="en-US" dirty="0"/>
          </a:p>
          <a:p>
            <a:r>
              <a:rPr lang="en-US" dirty="0" smtClean="0"/>
              <a:t>Using automatically implemented property declarations</a:t>
            </a:r>
          </a:p>
          <a:p>
            <a:endParaRPr lang="en-US" dirty="0"/>
          </a:p>
          <a:p>
            <a:r>
              <a:rPr lang="en-US" dirty="0" smtClean="0"/>
              <a:t>Using the “prop” code snippet</a:t>
            </a:r>
            <a:endParaRPr lang="en-US" dirty="0"/>
          </a:p>
        </p:txBody>
      </p:sp>
    </p:spTree>
    <p:extLst>
      <p:ext uri="{BB962C8B-B14F-4D97-AF65-F5344CB8AC3E}">
        <p14:creationId xmlns:p14="http://schemas.microsoft.com/office/powerpoint/2010/main" val="229625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101574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6170644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Overloading And Signatures</a:t>
            </a:r>
            <a:endParaRPr lang="en-US" dirty="0"/>
          </a:p>
        </p:txBody>
      </p:sp>
      <p:sp>
        <p:nvSpPr>
          <p:cNvPr id="3" name="Content Placeholder 2"/>
          <p:cNvSpPr>
            <a:spLocks noGrp="1"/>
          </p:cNvSpPr>
          <p:nvPr>
            <p:ph idx="1"/>
          </p:nvPr>
        </p:nvSpPr>
        <p:spPr/>
        <p:txBody>
          <a:bodyPr>
            <a:normAutofit/>
          </a:bodyPr>
          <a:lstStyle/>
          <a:p>
            <a:r>
              <a:rPr lang="en-US" dirty="0" smtClean="0"/>
              <a:t>Method Signatures:</a:t>
            </a:r>
            <a:endParaRPr lang="en-US" dirty="0"/>
          </a:p>
          <a:p>
            <a:pPr lvl="1"/>
            <a:r>
              <a:rPr lang="en-US" dirty="0" smtClean="0"/>
              <a:t>The declarative statement of the method</a:t>
            </a:r>
          </a:p>
          <a:p>
            <a:pPr lvl="1"/>
            <a:r>
              <a:rPr lang="en-US" dirty="0" smtClean="0"/>
              <a:t>Example: </a:t>
            </a:r>
          </a:p>
          <a:p>
            <a:pPr marL="914400" lvl="2" indent="0">
              <a:buNone/>
            </a:pPr>
            <a:r>
              <a:rPr lang="en-US" dirty="0"/>
              <a:t>	</a:t>
            </a:r>
            <a:r>
              <a:rPr lang="en-US" dirty="0" smtClean="0"/>
              <a:t>private </a:t>
            </a:r>
            <a:r>
              <a:rPr lang="en-US" dirty="0" err="1" smtClean="0"/>
              <a:t>int</a:t>
            </a:r>
            <a:r>
              <a:rPr lang="en-US" dirty="0" smtClean="0"/>
              <a:t> </a:t>
            </a:r>
            <a:r>
              <a:rPr lang="en-US" dirty="0" err="1" smtClean="0"/>
              <a:t>addTwoIntegers</a:t>
            </a:r>
            <a:r>
              <a:rPr lang="en-US" dirty="0" smtClean="0"/>
              <a:t>(</a:t>
            </a:r>
            <a:r>
              <a:rPr lang="en-US" dirty="0" err="1" smtClean="0"/>
              <a:t>int</a:t>
            </a:r>
            <a:r>
              <a:rPr lang="en-US" dirty="0" smtClean="0"/>
              <a:t> value1, </a:t>
            </a:r>
            <a:r>
              <a:rPr lang="en-US" dirty="0" err="1" smtClean="0"/>
              <a:t>int</a:t>
            </a:r>
            <a:r>
              <a:rPr lang="en-US" dirty="0" smtClean="0"/>
              <a:t> value2)</a:t>
            </a:r>
          </a:p>
          <a:p>
            <a:pPr marL="914400" lvl="2" indent="0">
              <a:buNone/>
            </a:pPr>
            <a:endParaRPr lang="en-US" dirty="0"/>
          </a:p>
          <a:p>
            <a:r>
              <a:rPr lang="en-US" dirty="0"/>
              <a:t>Method Overloading: </a:t>
            </a:r>
          </a:p>
          <a:p>
            <a:pPr lvl="1"/>
            <a:r>
              <a:rPr lang="en-US" dirty="0"/>
              <a:t>Creating </a:t>
            </a:r>
            <a:r>
              <a:rPr lang="en-US" dirty="0" smtClean="0"/>
              <a:t>two or more </a:t>
            </a:r>
            <a:r>
              <a:rPr lang="en-US" dirty="0"/>
              <a:t>methods of the same name but with different </a:t>
            </a:r>
            <a:r>
              <a:rPr lang="en-US" i="1" u="sng" dirty="0"/>
              <a:t>signatures</a:t>
            </a:r>
            <a:r>
              <a:rPr lang="en-US" i="1" u="sng" dirty="0" smtClean="0"/>
              <a:t>.</a:t>
            </a:r>
          </a:p>
          <a:p>
            <a:pPr lvl="1"/>
            <a:r>
              <a:rPr lang="en-US" dirty="0" smtClean="0"/>
              <a:t>Example:</a:t>
            </a:r>
          </a:p>
          <a:p>
            <a:pPr marL="1828800" lvl="4" indent="0">
              <a:buNone/>
            </a:pPr>
            <a:r>
              <a:rPr lang="en-US" dirty="0"/>
              <a:t>p</a:t>
            </a:r>
            <a:r>
              <a:rPr lang="en-US" dirty="0" smtClean="0"/>
              <a:t>rivate </a:t>
            </a:r>
            <a:r>
              <a:rPr lang="en-US" dirty="0" err="1" smtClean="0"/>
              <a:t>int</a:t>
            </a:r>
            <a:r>
              <a:rPr lang="en-US" dirty="0" smtClean="0"/>
              <a:t> </a:t>
            </a:r>
            <a:r>
              <a:rPr lang="en-US" dirty="0" err="1" smtClean="0"/>
              <a:t>addTwoNumbers</a:t>
            </a:r>
            <a:r>
              <a:rPr lang="en-US" dirty="0" smtClean="0"/>
              <a:t>(</a:t>
            </a:r>
            <a:r>
              <a:rPr lang="en-US" dirty="0" err="1" smtClean="0"/>
              <a:t>int</a:t>
            </a:r>
            <a:r>
              <a:rPr lang="en-US" dirty="0" smtClean="0"/>
              <a:t> value1, </a:t>
            </a:r>
            <a:r>
              <a:rPr lang="en-US" dirty="0" err="1" smtClean="0"/>
              <a:t>int</a:t>
            </a:r>
            <a:r>
              <a:rPr lang="en-US" dirty="0" smtClean="0"/>
              <a:t> value2)</a:t>
            </a:r>
          </a:p>
          <a:p>
            <a:pPr marL="1828800" lvl="4" indent="0">
              <a:buNone/>
            </a:pPr>
            <a:r>
              <a:rPr lang="en-US" dirty="0"/>
              <a:t>p</a:t>
            </a:r>
            <a:r>
              <a:rPr lang="en-US" dirty="0" smtClean="0"/>
              <a:t>rivate double </a:t>
            </a:r>
            <a:r>
              <a:rPr lang="en-US" dirty="0" err="1" smtClean="0"/>
              <a:t>addTwoNumbers</a:t>
            </a:r>
            <a:r>
              <a:rPr lang="en-US" dirty="0" smtClean="0"/>
              <a:t>(double value1, double value2)</a:t>
            </a:r>
          </a:p>
          <a:p>
            <a:pPr marL="1828800" lvl="4" indent="0">
              <a:buNone/>
            </a:pPr>
            <a:r>
              <a:rPr lang="en-US" dirty="0"/>
              <a:t>p</a:t>
            </a:r>
            <a:r>
              <a:rPr lang="en-US" dirty="0" smtClean="0"/>
              <a:t>rivate </a:t>
            </a:r>
            <a:r>
              <a:rPr lang="en-US" dirty="0" err="1" smtClean="0"/>
              <a:t>int</a:t>
            </a:r>
            <a:r>
              <a:rPr lang="en-US" dirty="0" smtClean="0"/>
              <a:t> </a:t>
            </a:r>
            <a:r>
              <a:rPr lang="en-US" dirty="0" err="1" smtClean="0"/>
              <a:t>addTwoNumbers</a:t>
            </a:r>
            <a:r>
              <a:rPr lang="en-US" dirty="0" smtClean="0"/>
              <a:t>(</a:t>
            </a:r>
            <a:r>
              <a:rPr lang="en-US" dirty="0" err="1" smtClean="0"/>
              <a:t>int</a:t>
            </a:r>
            <a:r>
              <a:rPr lang="en-US" dirty="0" smtClean="0"/>
              <a:t> value1, </a:t>
            </a:r>
            <a:r>
              <a:rPr lang="en-US" dirty="0" err="1" smtClean="0"/>
              <a:t>int</a:t>
            </a:r>
            <a:r>
              <a:rPr lang="en-US" dirty="0" smtClean="0"/>
              <a:t> value2, </a:t>
            </a:r>
            <a:r>
              <a:rPr lang="en-US" dirty="0" err="1" smtClean="0"/>
              <a:t>int</a:t>
            </a:r>
            <a:r>
              <a:rPr lang="en-US" dirty="0" smtClean="0"/>
              <a:t> </a:t>
            </a:r>
            <a:r>
              <a:rPr lang="en-US" dirty="0" err="1" smtClean="0"/>
              <a:t>maxTotal</a:t>
            </a:r>
            <a:r>
              <a:rPr lang="en-US" dirty="0" smtClean="0"/>
              <a:t>)</a:t>
            </a:r>
            <a:endParaRPr lang="en-US" dirty="0"/>
          </a:p>
        </p:txBody>
      </p:sp>
    </p:spTree>
    <p:extLst>
      <p:ext uri="{BB962C8B-B14F-4D97-AF65-F5344CB8AC3E}">
        <p14:creationId xmlns:p14="http://schemas.microsoft.com/office/powerpoint/2010/main" val="39664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24407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78573"/>
            <a:ext cx="8610600" cy="1293028"/>
          </a:xfrm>
        </p:spPr>
        <p:txBody>
          <a:bodyPr/>
          <a:lstStyle/>
          <a:p>
            <a:r>
              <a:rPr lang="en-US" dirty="0" smtClean="0"/>
              <a:t>Solution Explorer</a:t>
            </a:r>
            <a:endParaRPr lang="en-US" dirty="0"/>
          </a:p>
        </p:txBody>
      </p:sp>
      <p:pic>
        <p:nvPicPr>
          <p:cNvPr id="4" name="Picture 3"/>
          <p:cNvPicPr>
            <a:picLocks noChangeAspect="1"/>
          </p:cNvPicPr>
          <p:nvPr/>
        </p:nvPicPr>
        <p:blipFill>
          <a:blip r:embed="rId2"/>
          <a:stretch>
            <a:fillRect/>
          </a:stretch>
        </p:blipFill>
        <p:spPr>
          <a:xfrm>
            <a:off x="3841063" y="1371601"/>
            <a:ext cx="4214366" cy="5201732"/>
          </a:xfrm>
          <a:prstGeom prst="rect">
            <a:avLst/>
          </a:prstGeom>
        </p:spPr>
      </p:pic>
      <p:sp>
        <p:nvSpPr>
          <p:cNvPr id="5" name="Rectangle 4"/>
          <p:cNvSpPr/>
          <p:nvPr/>
        </p:nvSpPr>
        <p:spPr>
          <a:xfrm>
            <a:off x="3841064" y="6302830"/>
            <a:ext cx="1220794" cy="27050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41063" y="2275114"/>
            <a:ext cx="2733907" cy="25961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 y="2148757"/>
            <a:ext cx="2231570" cy="523220"/>
          </a:xfrm>
          <a:prstGeom prst="rect">
            <a:avLst/>
          </a:prstGeom>
          <a:noFill/>
        </p:spPr>
        <p:txBody>
          <a:bodyPr wrap="square" lIns="91440" tIns="45720" rIns="91440" bIns="45720">
            <a:spAutoFit/>
          </a:bodyPr>
          <a:lstStyle/>
          <a:p>
            <a:pPr algn="r"/>
            <a:r>
              <a:rPr lang="en-US" sz="2800" dirty="0" smtClean="0">
                <a:ln w="0"/>
                <a:effectLst>
                  <a:outerShdw blurRad="38100" dist="19050" dir="2700000" algn="tl" rotWithShape="0">
                    <a:schemeClr val="dk1">
                      <a:alpha val="40000"/>
                    </a:schemeClr>
                  </a:outerShdw>
                </a:effectLst>
              </a:rPr>
              <a:t>Solution</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Right Arrow 7"/>
          <p:cNvSpPr/>
          <p:nvPr/>
        </p:nvSpPr>
        <p:spPr>
          <a:xfrm>
            <a:off x="2841171" y="2275115"/>
            <a:ext cx="847492" cy="270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41062" y="2534732"/>
            <a:ext cx="2733907" cy="20931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9598" y="2358073"/>
            <a:ext cx="2231571" cy="523220"/>
          </a:xfrm>
          <a:prstGeom prst="rect">
            <a:avLst/>
          </a:prstGeom>
          <a:noFill/>
        </p:spPr>
        <p:txBody>
          <a:bodyPr wrap="square" lIns="91440" tIns="45720" rIns="91440" bIns="45720">
            <a:spAutoFit/>
          </a:bodyPr>
          <a:lstStyle/>
          <a:p>
            <a:pPr algn="r"/>
            <a:r>
              <a:rPr lang="en-US" sz="2800" dirty="0" smtClean="0">
                <a:ln w="0"/>
                <a:effectLst>
                  <a:outerShdw blurRad="38100" dist="19050" dir="2700000" algn="tl" rotWithShape="0">
                    <a:schemeClr val="dk1">
                      <a:alpha val="40000"/>
                    </a:schemeClr>
                  </a:outerShdw>
                </a:effectLst>
              </a:rPr>
              <a:t>Project</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1" name="Right Arrow 10"/>
          <p:cNvSpPr/>
          <p:nvPr/>
        </p:nvSpPr>
        <p:spPr>
          <a:xfrm>
            <a:off x="2841170" y="2484431"/>
            <a:ext cx="847492" cy="270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41061" y="2744049"/>
            <a:ext cx="2733907" cy="22020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41060" y="2964251"/>
            <a:ext cx="2733907" cy="22020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41060" y="3180326"/>
            <a:ext cx="2733907" cy="22020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856591" y="3400528"/>
            <a:ext cx="2733907" cy="22020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00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6" grpId="1" animBg="1"/>
      <p:bldP spid="7" grpId="0"/>
      <p:bldP spid="7" grpId="1"/>
      <p:bldP spid="8" grpId="0" animBg="1"/>
      <p:bldP spid="8" grpId="1" animBg="1"/>
      <p:bldP spid="9" grpId="0" animBg="1"/>
      <p:bldP spid="9" grpId="1" animBg="1"/>
      <p:bldP spid="10" grpId="0"/>
      <p:bldP spid="10" grpId="1"/>
      <p:bldP spid="11" grpId="0" animBg="1"/>
      <p:bldP spid="11" grpId="1" animBg="1"/>
      <p:bldP spid="15" grpId="0" animBg="1"/>
      <p:bldP spid="15" grpId="1" animBg="1"/>
      <p:bldP spid="18" grpId="0" animBg="1"/>
      <p:bldP spid="18" grpId="1" animBg="1"/>
      <p:bldP spid="19" grpId="0" animBg="1"/>
      <p:bldP spid="19" grpId="1" animBg="1"/>
      <p:bldP spid="20"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10206879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Constructors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Class Constructor:</a:t>
            </a:r>
          </a:p>
          <a:p>
            <a:pPr lvl="1"/>
            <a:r>
              <a:rPr lang="en-US" dirty="0" smtClean="0"/>
              <a:t>Method which is ran when a class is instantiated</a:t>
            </a:r>
          </a:p>
          <a:p>
            <a:pPr lvl="1"/>
            <a:r>
              <a:rPr lang="en-US" dirty="0" smtClean="0"/>
              <a:t>Parameters can be passed into the constructor</a:t>
            </a:r>
          </a:p>
          <a:p>
            <a:pPr lvl="1"/>
            <a:r>
              <a:rPr lang="en-US" dirty="0"/>
              <a:t>Code Snippet Shortcut: </a:t>
            </a:r>
            <a:r>
              <a:rPr lang="en-US" dirty="0" err="1" smtClean="0"/>
              <a:t>ctor</a:t>
            </a:r>
            <a:endParaRPr lang="en-US" dirty="0" smtClean="0"/>
          </a:p>
          <a:p>
            <a:pPr lvl="1"/>
            <a:r>
              <a:rPr lang="en-US" dirty="0" smtClean="0"/>
              <a:t>Syntax:</a:t>
            </a:r>
          </a:p>
          <a:p>
            <a:pPr marL="457200" lvl="1" indent="0">
              <a:buNone/>
            </a:pPr>
            <a:r>
              <a:rPr lang="en-US" dirty="0"/>
              <a:t>	</a:t>
            </a:r>
            <a:r>
              <a:rPr lang="en-US" dirty="0" smtClean="0"/>
              <a:t>class </a:t>
            </a:r>
            <a:r>
              <a:rPr lang="en-US" dirty="0" err="1" smtClean="0"/>
              <a:t>MyClass</a:t>
            </a:r>
            <a:r>
              <a:rPr lang="en-US" dirty="0" smtClean="0"/>
              <a:t> {</a:t>
            </a:r>
          </a:p>
          <a:p>
            <a:pPr marL="457200" lvl="1" indent="0">
              <a:buNone/>
            </a:pPr>
            <a:r>
              <a:rPr lang="en-US" dirty="0" smtClean="0"/>
              <a:t>		public </a:t>
            </a:r>
            <a:r>
              <a:rPr lang="en-US" dirty="0" err="1" smtClean="0"/>
              <a:t>MyClass</a:t>
            </a:r>
            <a:r>
              <a:rPr lang="en-US" dirty="0" smtClean="0"/>
              <a:t> {</a:t>
            </a:r>
          </a:p>
          <a:p>
            <a:pPr marL="457200" lvl="1" indent="0">
              <a:buNone/>
            </a:pPr>
            <a:r>
              <a:rPr lang="en-US" dirty="0" smtClean="0"/>
              <a:t>			//Code to perform</a:t>
            </a:r>
            <a:endParaRPr lang="en-US" dirty="0"/>
          </a:p>
          <a:p>
            <a:pPr marL="457200" lvl="1" indent="0">
              <a:buNone/>
            </a:pPr>
            <a:r>
              <a:rPr lang="en-US" dirty="0" smtClean="0"/>
              <a:t>		}</a:t>
            </a:r>
          </a:p>
          <a:p>
            <a:pPr marL="457200" lvl="1" indent="0">
              <a:buNone/>
            </a:pPr>
            <a:r>
              <a:rPr lang="en-US" dirty="0"/>
              <a:t>	</a:t>
            </a:r>
            <a:r>
              <a:rPr lang="en-US" dirty="0" smtClean="0"/>
              <a:t>}</a:t>
            </a:r>
          </a:p>
          <a:p>
            <a:pPr marL="457200" lvl="1" indent="0">
              <a:buNone/>
            </a:pPr>
            <a:endParaRPr lang="en-US" dirty="0"/>
          </a:p>
        </p:txBody>
      </p:sp>
    </p:spTree>
    <p:extLst>
      <p:ext uri="{BB962C8B-B14F-4D97-AF65-F5344CB8AC3E}">
        <p14:creationId xmlns:p14="http://schemas.microsoft.com/office/powerpoint/2010/main" val="5179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8197017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78961122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Reference Types</a:t>
            </a:r>
            <a:endParaRPr lang="en-US" dirty="0"/>
          </a:p>
        </p:txBody>
      </p:sp>
      <p:sp>
        <p:nvSpPr>
          <p:cNvPr id="3" name="Content Placeholder 2"/>
          <p:cNvSpPr>
            <a:spLocks noGrp="1"/>
          </p:cNvSpPr>
          <p:nvPr>
            <p:ph idx="1"/>
          </p:nvPr>
        </p:nvSpPr>
        <p:spPr>
          <a:xfrm>
            <a:off x="685800" y="2194561"/>
            <a:ext cx="10820400" cy="1083734"/>
          </a:xfrm>
        </p:spPr>
        <p:txBody>
          <a:bodyPr/>
          <a:lstStyle/>
          <a:p>
            <a:r>
              <a:rPr lang="en-US" dirty="0" smtClean="0"/>
              <a:t>Reference Types</a:t>
            </a:r>
          </a:p>
          <a:p>
            <a:pPr marL="457200" lvl="1" indent="0">
              <a:buNone/>
            </a:pPr>
            <a:r>
              <a:rPr lang="en-US" dirty="0" smtClean="0"/>
              <a:t>Data types which hold a reference to a location in memory rather than the data itself</a:t>
            </a:r>
          </a:p>
          <a:p>
            <a:pPr marL="457200" lvl="1" indent="0">
              <a:buNone/>
            </a:pPr>
            <a:endParaRPr lang="en-US" dirty="0"/>
          </a:p>
          <a:p>
            <a:pPr marL="457200" lvl="1"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81" y="3176464"/>
            <a:ext cx="4647528" cy="3489515"/>
          </a:xfrm>
          <a:prstGeom prst="rect">
            <a:avLst/>
          </a:prstGeom>
        </p:spPr>
      </p:pic>
      <p:sp>
        <p:nvSpPr>
          <p:cNvPr id="5" name="Flowchart: Alternate Process 4"/>
          <p:cNvSpPr/>
          <p:nvPr/>
        </p:nvSpPr>
        <p:spPr>
          <a:xfrm>
            <a:off x="1434201" y="4099200"/>
            <a:ext cx="1984664" cy="1457943"/>
          </a:xfrm>
          <a:prstGeom prst="flowChartAlternateProces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MyClass</a:t>
            </a:r>
            <a:endParaRPr lang="en-US" dirty="0" smtClean="0"/>
          </a:p>
          <a:p>
            <a:pPr marL="285750" indent="-285750">
              <a:buFont typeface="Arial" panose="020B0604020202020204" pitchFamily="34" charset="0"/>
              <a:buChar char="•"/>
            </a:pPr>
            <a:r>
              <a:rPr lang="en-US" dirty="0" smtClean="0"/>
              <a:t>Value1</a:t>
            </a:r>
          </a:p>
          <a:p>
            <a:pPr marL="285750" indent="-285750">
              <a:buFont typeface="Arial" panose="020B0604020202020204" pitchFamily="34" charset="0"/>
              <a:buChar char="•"/>
            </a:pPr>
            <a:r>
              <a:rPr lang="en-US" dirty="0" smtClean="0"/>
              <a:t>Value2</a:t>
            </a:r>
          </a:p>
          <a:p>
            <a:pPr marL="285750" indent="-285750">
              <a:buFont typeface="Arial" panose="020B0604020202020204" pitchFamily="34" charset="0"/>
              <a:buChar char="•"/>
            </a:pPr>
            <a:r>
              <a:rPr lang="en-US" dirty="0" err="1" smtClean="0"/>
              <a:t>doMath</a:t>
            </a:r>
            <a:endParaRPr lang="en-US" dirty="0" smtClean="0"/>
          </a:p>
          <a:p>
            <a:endParaRPr lang="en-US" dirty="0" smtClean="0"/>
          </a:p>
        </p:txBody>
      </p:sp>
      <p:sp>
        <p:nvSpPr>
          <p:cNvPr id="12" name="Flowchart: Alternate Process 11"/>
          <p:cNvSpPr/>
          <p:nvPr/>
        </p:nvSpPr>
        <p:spPr>
          <a:xfrm>
            <a:off x="5590741" y="3121355"/>
            <a:ext cx="2300192" cy="896117"/>
          </a:xfrm>
          <a:prstGeom prst="flowChartAlternateProces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MyObject</a:t>
            </a:r>
            <a:endParaRPr lang="en-US" dirty="0" smtClean="0"/>
          </a:p>
          <a:p>
            <a:pPr algn="ctr"/>
            <a:r>
              <a:rPr lang="en-US" dirty="0" smtClean="0"/>
              <a:t>(memory address)</a:t>
            </a:r>
          </a:p>
        </p:txBody>
      </p:sp>
      <p:sp>
        <p:nvSpPr>
          <p:cNvPr id="14" name="Flowchart: Alternate Process 13"/>
          <p:cNvSpPr/>
          <p:nvPr/>
        </p:nvSpPr>
        <p:spPr>
          <a:xfrm>
            <a:off x="5590741" y="4302400"/>
            <a:ext cx="2300192" cy="857732"/>
          </a:xfrm>
          <a:prstGeom prst="flowChartAlternateProcess">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MyObject2</a:t>
            </a:r>
          </a:p>
          <a:p>
            <a:pPr algn="ctr"/>
            <a:r>
              <a:rPr lang="en-US" dirty="0" smtClean="0"/>
              <a:t>(memory address)</a:t>
            </a:r>
          </a:p>
        </p:txBody>
      </p:sp>
      <p:cxnSp>
        <p:nvCxnSpPr>
          <p:cNvPr id="16" name="Straight Arrow Connector 15"/>
          <p:cNvCxnSpPr/>
          <p:nvPr/>
        </p:nvCxnSpPr>
        <p:spPr>
          <a:xfrm flipH="1">
            <a:off x="3601157" y="3661261"/>
            <a:ext cx="1749776" cy="6623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38318" y="4288012"/>
            <a:ext cx="604653" cy="923330"/>
          </a:xfrm>
          <a:prstGeom prst="rect">
            <a:avLst/>
          </a:prstGeom>
          <a:noFill/>
        </p:spPr>
        <p:txBody>
          <a:bodyPr wrap="none" rtlCol="0">
            <a:spAutoFit/>
          </a:bodyPr>
          <a:lstStyle/>
          <a:p>
            <a:r>
              <a:rPr lang="en-US" sz="5400" dirty="0" smtClean="0"/>
              <a:t>=</a:t>
            </a:r>
            <a:endParaRPr lang="en-US" sz="5400" dirty="0"/>
          </a:p>
        </p:txBody>
      </p:sp>
      <p:cxnSp>
        <p:nvCxnSpPr>
          <p:cNvPr id="23" name="Straight Arrow Connector 22"/>
          <p:cNvCxnSpPr/>
          <p:nvPr/>
        </p:nvCxnSpPr>
        <p:spPr>
          <a:xfrm flipH="1" flipV="1">
            <a:off x="3702756" y="4722654"/>
            <a:ext cx="1648177" cy="857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426222" y="5188376"/>
            <a:ext cx="0" cy="3687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3781778" y="5062821"/>
            <a:ext cx="5644444" cy="494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88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42" presetClass="path" presetSubtype="0" accel="50000" decel="50000" fill="hold" grpId="1" nodeType="withEffect">
                                  <p:stCondLst>
                                    <p:cond delay="0"/>
                                  </p:stCondLst>
                                  <p:childTnLst>
                                    <p:animMotion origin="layout" path="M -4.58333E-6 -3.7037E-7 L 0.2517 0.16736 " pathEditMode="relative" rAng="0" ptsTypes="AA">
                                      <p:cBhvr>
                                        <p:cTn id="36" dur="2000" fill="hold"/>
                                        <p:tgtEl>
                                          <p:spTgt spid="12"/>
                                        </p:tgtEl>
                                        <p:attrNameLst>
                                          <p:attrName>ppt_x</p:attrName>
                                          <p:attrName>ppt_y</p:attrName>
                                        </p:attrNameLst>
                                      </p:cBhvr>
                                      <p:rCtr x="12578" y="8356"/>
                                    </p:animMotion>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2" grpId="1" animBg="1"/>
      <p:bldP spid="14" grpId="0" animBg="1"/>
      <p:bldP spid="21"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8727026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10298472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711" y="764373"/>
            <a:ext cx="8977489" cy="1293028"/>
          </a:xfrm>
        </p:spPr>
        <p:txBody>
          <a:bodyPr/>
          <a:lstStyle/>
          <a:p>
            <a:r>
              <a:rPr lang="en-US" dirty="0" smtClean="0"/>
              <a:t>Object Oriented Programming</a:t>
            </a:r>
            <a:endParaRPr lang="en-US" dirty="0"/>
          </a:p>
        </p:txBody>
      </p:sp>
      <p:sp>
        <p:nvSpPr>
          <p:cNvPr id="3" name="Content Placeholder 2"/>
          <p:cNvSpPr>
            <a:spLocks noGrp="1"/>
          </p:cNvSpPr>
          <p:nvPr>
            <p:ph idx="1"/>
          </p:nvPr>
        </p:nvSpPr>
        <p:spPr/>
        <p:txBody>
          <a:bodyPr/>
          <a:lstStyle/>
          <a:p>
            <a:pPr marL="0" indent="0">
              <a:buNone/>
            </a:pPr>
            <a:r>
              <a:rPr lang="en-US" dirty="0" smtClean="0"/>
              <a:t>A programing methodology that uses objects as the foundational concept.</a:t>
            </a:r>
          </a:p>
          <a:p>
            <a:pPr marL="0" indent="0">
              <a:buNone/>
            </a:pPr>
            <a:endParaRPr lang="en-US" dirty="0"/>
          </a:p>
          <a:p>
            <a:pPr marL="0" indent="0">
              <a:buNone/>
            </a:pPr>
            <a:r>
              <a:rPr lang="en-US" dirty="0" smtClean="0"/>
              <a:t>We use OOP to better organize our code and manage relationships between the different pieces of code.  Object Oriented Programming allows us to be more efficient with designing complex concepts, more organized in the code maintenance and changes, and makes the code versatile so that components of our code can be used in multiple places. </a:t>
            </a:r>
            <a:endParaRPr lang="en-US" dirty="0"/>
          </a:p>
        </p:txBody>
      </p:sp>
    </p:spTree>
    <p:extLst>
      <p:ext uri="{BB962C8B-B14F-4D97-AF65-F5344CB8AC3E}">
        <p14:creationId xmlns:p14="http://schemas.microsoft.com/office/powerpoint/2010/main" val="59928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(or 4) Pillars of OOP</a:t>
            </a:r>
            <a:endParaRPr lang="en-US" dirty="0"/>
          </a:p>
        </p:txBody>
      </p:sp>
      <p:sp>
        <p:nvSpPr>
          <p:cNvPr id="3" name="Content Placeholder 2"/>
          <p:cNvSpPr>
            <a:spLocks noGrp="1"/>
          </p:cNvSpPr>
          <p:nvPr>
            <p:ph idx="1"/>
          </p:nvPr>
        </p:nvSpPr>
        <p:spPr>
          <a:xfrm>
            <a:off x="1354668" y="2194560"/>
            <a:ext cx="9550400" cy="522360"/>
          </a:xfrm>
          <a:solidFill>
            <a:schemeClr val="tx2"/>
          </a:solidFill>
        </p:spPr>
        <p:txBody>
          <a:bodyPr>
            <a:noAutofit/>
          </a:bodyPr>
          <a:lstStyle/>
          <a:p>
            <a:pPr marL="0" indent="0" algn="ctr">
              <a:buNone/>
            </a:pPr>
            <a:r>
              <a:rPr lang="en-US" sz="3600" b="1" dirty="0" smtClean="0">
                <a:solidFill>
                  <a:schemeClr val="bg1"/>
                </a:solidFill>
              </a:rPr>
              <a:t>Object Oriented Programming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230" y="2716920"/>
            <a:ext cx="1409370" cy="3638924"/>
          </a:xfrm>
          <a:prstGeom prst="rect">
            <a:avLst/>
          </a:prstGeom>
        </p:spPr>
      </p:pic>
      <p:sp>
        <p:nvSpPr>
          <p:cNvPr id="5" name="TextBox 4"/>
          <p:cNvSpPr txBox="1"/>
          <p:nvPr/>
        </p:nvSpPr>
        <p:spPr>
          <a:xfrm rot="5400000">
            <a:off x="1046211" y="4164590"/>
            <a:ext cx="2289409" cy="461665"/>
          </a:xfrm>
          <a:prstGeom prst="rect">
            <a:avLst/>
          </a:prstGeom>
          <a:solidFill>
            <a:schemeClr val="tx2"/>
          </a:solidFill>
        </p:spPr>
        <p:txBody>
          <a:bodyPr wrap="none" rtlCol="0">
            <a:spAutoFit/>
          </a:bodyPr>
          <a:lstStyle/>
          <a:p>
            <a:r>
              <a:rPr lang="en-US" sz="2400" b="1" dirty="0" smtClean="0">
                <a:solidFill>
                  <a:schemeClr val="bg1"/>
                </a:solidFill>
              </a:rPr>
              <a:t>Encapsulation</a:t>
            </a:r>
            <a:endParaRPr lang="en-US" sz="2400"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608" y="2716920"/>
            <a:ext cx="1409370" cy="3638924"/>
          </a:xfrm>
          <a:prstGeom prst="rect">
            <a:avLst/>
          </a:prstGeom>
        </p:spPr>
      </p:pic>
      <p:sp>
        <p:nvSpPr>
          <p:cNvPr id="7" name="TextBox 6"/>
          <p:cNvSpPr txBox="1"/>
          <p:nvPr/>
        </p:nvSpPr>
        <p:spPr>
          <a:xfrm rot="5400000">
            <a:off x="3862370" y="4164590"/>
            <a:ext cx="1883849" cy="461665"/>
          </a:xfrm>
          <a:prstGeom prst="rect">
            <a:avLst/>
          </a:prstGeom>
          <a:solidFill>
            <a:schemeClr val="tx2"/>
          </a:solidFill>
        </p:spPr>
        <p:txBody>
          <a:bodyPr wrap="none" rtlCol="0">
            <a:spAutoFit/>
          </a:bodyPr>
          <a:lstStyle/>
          <a:p>
            <a:r>
              <a:rPr lang="en-US" sz="2400" b="1" dirty="0" smtClean="0">
                <a:solidFill>
                  <a:schemeClr val="bg1"/>
                </a:solidFill>
              </a:rPr>
              <a:t>Inheritance</a:t>
            </a:r>
            <a:endParaRPr lang="en-US" sz="2400" b="1"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986" y="2716920"/>
            <a:ext cx="1409370" cy="3638924"/>
          </a:xfrm>
          <a:prstGeom prst="rect">
            <a:avLst/>
          </a:prstGeom>
        </p:spPr>
      </p:pic>
      <p:sp>
        <p:nvSpPr>
          <p:cNvPr id="11" name="TextBox 10"/>
          <p:cNvSpPr txBox="1"/>
          <p:nvPr/>
        </p:nvSpPr>
        <p:spPr>
          <a:xfrm rot="5400000">
            <a:off x="6280183" y="4164590"/>
            <a:ext cx="2274982" cy="461665"/>
          </a:xfrm>
          <a:prstGeom prst="rect">
            <a:avLst/>
          </a:prstGeom>
          <a:solidFill>
            <a:schemeClr val="tx2"/>
          </a:solidFill>
        </p:spPr>
        <p:txBody>
          <a:bodyPr wrap="none" rtlCol="0">
            <a:spAutoFit/>
          </a:bodyPr>
          <a:lstStyle/>
          <a:p>
            <a:r>
              <a:rPr lang="en-US" sz="2400" b="1" dirty="0" smtClean="0">
                <a:solidFill>
                  <a:schemeClr val="bg1"/>
                </a:solidFill>
              </a:rPr>
              <a:t>Polymorphism</a:t>
            </a:r>
            <a:endParaRPr lang="en-US" sz="2400" b="1"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364" y="2716920"/>
            <a:ext cx="1409370" cy="3638924"/>
          </a:xfrm>
          <a:prstGeom prst="rect">
            <a:avLst/>
          </a:prstGeom>
        </p:spPr>
      </p:pic>
      <p:sp>
        <p:nvSpPr>
          <p:cNvPr id="13" name="TextBox 12"/>
          <p:cNvSpPr txBox="1"/>
          <p:nvPr/>
        </p:nvSpPr>
        <p:spPr>
          <a:xfrm rot="5400000">
            <a:off x="9085923" y="4164590"/>
            <a:ext cx="1890261" cy="461665"/>
          </a:xfrm>
          <a:prstGeom prst="rect">
            <a:avLst/>
          </a:prstGeom>
          <a:solidFill>
            <a:schemeClr val="tx2"/>
          </a:solidFill>
        </p:spPr>
        <p:txBody>
          <a:bodyPr wrap="none" rtlCol="0">
            <a:spAutoFit/>
          </a:bodyPr>
          <a:lstStyle/>
          <a:p>
            <a:r>
              <a:rPr lang="en-US" sz="2400" b="1" dirty="0" smtClean="0">
                <a:solidFill>
                  <a:schemeClr val="bg1"/>
                </a:solidFill>
              </a:rPr>
              <a:t>Abstraction</a:t>
            </a:r>
            <a:endParaRPr lang="en-US" sz="2400" b="1" dirty="0">
              <a:solidFill>
                <a:schemeClr val="bg1"/>
              </a:solidFill>
            </a:endParaRPr>
          </a:p>
        </p:txBody>
      </p:sp>
    </p:spTree>
    <p:extLst>
      <p:ext uri="{BB962C8B-B14F-4D97-AF65-F5344CB8AC3E}">
        <p14:creationId xmlns:p14="http://schemas.microsoft.com/office/powerpoint/2010/main" val="100060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7" grpId="0" animBg="1"/>
      <p:bldP spid="11" grpId="0" animBg="1"/>
      <p:bldP spid="1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(or 4) Pillars of OOP</a:t>
            </a:r>
            <a:endParaRPr lang="en-US" dirty="0"/>
          </a:p>
        </p:txBody>
      </p:sp>
      <p:sp>
        <p:nvSpPr>
          <p:cNvPr id="3" name="Content Placeholder 2"/>
          <p:cNvSpPr>
            <a:spLocks noGrp="1"/>
          </p:cNvSpPr>
          <p:nvPr>
            <p:ph idx="1"/>
          </p:nvPr>
        </p:nvSpPr>
        <p:spPr>
          <a:xfrm>
            <a:off x="685800" y="1974274"/>
            <a:ext cx="10820400" cy="4561608"/>
          </a:xfrm>
        </p:spPr>
        <p:txBody>
          <a:bodyPr>
            <a:normAutofit lnSpcReduction="10000"/>
          </a:bodyPr>
          <a:lstStyle/>
          <a:p>
            <a:r>
              <a:rPr lang="en-US" dirty="0" smtClean="0"/>
              <a:t>Encapsulation</a:t>
            </a:r>
          </a:p>
          <a:p>
            <a:pPr marL="457200" lvl="1" indent="0">
              <a:buNone/>
            </a:pPr>
            <a:r>
              <a:rPr lang="en-US" dirty="0" smtClean="0"/>
              <a:t>Binding together pieces of code and keep it obscure to prevent outside changes.</a:t>
            </a:r>
          </a:p>
          <a:p>
            <a:pPr marL="457200" lvl="1" indent="0">
              <a:buNone/>
            </a:pPr>
            <a:endParaRPr lang="en-US" dirty="0"/>
          </a:p>
          <a:p>
            <a:r>
              <a:rPr lang="en-US" dirty="0" smtClean="0"/>
              <a:t>Inheritance</a:t>
            </a:r>
          </a:p>
          <a:p>
            <a:pPr marL="457200" lvl="1" indent="0">
              <a:buNone/>
            </a:pPr>
            <a:r>
              <a:rPr lang="en-US" dirty="0" smtClean="0"/>
              <a:t>Basing one type (or class) on another type allowing us to re-use pre-written code.</a:t>
            </a:r>
          </a:p>
          <a:p>
            <a:endParaRPr lang="en-US" dirty="0"/>
          </a:p>
          <a:p>
            <a:r>
              <a:rPr lang="en-US" dirty="0" smtClean="0"/>
              <a:t>Polymorphism</a:t>
            </a:r>
          </a:p>
          <a:p>
            <a:pPr marL="457200" lvl="1" indent="0">
              <a:buNone/>
            </a:pPr>
            <a:r>
              <a:rPr lang="en-US" dirty="0" smtClean="0"/>
              <a:t>Present the same type (or class) but the definitions of members perform differently </a:t>
            </a:r>
          </a:p>
          <a:p>
            <a:pPr marL="457200" lvl="1" indent="0">
              <a:buNone/>
            </a:pPr>
            <a:endParaRPr lang="en-US" dirty="0"/>
          </a:p>
          <a:p>
            <a:r>
              <a:rPr lang="en-US" dirty="0" smtClean="0"/>
              <a:t>Abstraction</a:t>
            </a:r>
          </a:p>
          <a:p>
            <a:pPr marL="457200" lvl="1" indent="0">
              <a:buNone/>
            </a:pPr>
            <a:r>
              <a:rPr lang="en-US" dirty="0" smtClean="0"/>
              <a:t>Penultimate use of all 3 pillars.  Offers an indirect usage of encapsulated code, provides an class to inherit from, and provides no specific action or data, just defines the members</a:t>
            </a:r>
            <a:endParaRPr lang="en-US" dirty="0"/>
          </a:p>
        </p:txBody>
      </p:sp>
    </p:spTree>
    <p:extLst>
      <p:ext uri="{BB962C8B-B14F-4D97-AF65-F5344CB8AC3E}">
        <p14:creationId xmlns:p14="http://schemas.microsoft.com/office/powerpoint/2010/main" val="188689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28892" y="2566867"/>
            <a:ext cx="3334215" cy="1724266"/>
          </a:xfrm>
          <a:prstGeom prst="rect">
            <a:avLst/>
          </a:prstGeom>
        </p:spPr>
      </p:pic>
      <p:sp>
        <p:nvSpPr>
          <p:cNvPr id="5" name="Title 1"/>
          <p:cNvSpPr>
            <a:spLocks noGrp="1"/>
          </p:cNvSpPr>
          <p:nvPr>
            <p:ph type="title"/>
          </p:nvPr>
        </p:nvSpPr>
        <p:spPr>
          <a:xfrm>
            <a:off x="2895600" y="764373"/>
            <a:ext cx="8610600" cy="1293028"/>
          </a:xfrm>
        </p:spPr>
        <p:txBody>
          <a:bodyPr/>
          <a:lstStyle/>
          <a:p>
            <a:r>
              <a:rPr lang="en-US" dirty="0" smtClean="0"/>
              <a:t>Properties Window</a:t>
            </a:r>
            <a:endParaRPr lang="en-US" dirty="0"/>
          </a:p>
        </p:txBody>
      </p:sp>
      <p:sp>
        <p:nvSpPr>
          <p:cNvPr id="6" name="Down Arrow 5"/>
          <p:cNvSpPr/>
          <p:nvPr/>
        </p:nvSpPr>
        <p:spPr>
          <a:xfrm rot="12997628">
            <a:off x="4052455" y="3179618"/>
            <a:ext cx="384464" cy="7897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8886617">
            <a:off x="4919816" y="3202006"/>
            <a:ext cx="384464" cy="7897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2807982">
            <a:off x="5291630" y="2354766"/>
            <a:ext cx="384464" cy="7897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95003" y="3267566"/>
            <a:ext cx="3223764" cy="17427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95003" y="3831770"/>
            <a:ext cx="3223764" cy="17427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685892" y="1410887"/>
            <a:ext cx="3168949" cy="3911389"/>
          </a:xfrm>
          <a:prstGeom prst="rect">
            <a:avLst/>
          </a:prstGeom>
        </p:spPr>
      </p:pic>
      <p:sp>
        <p:nvSpPr>
          <p:cNvPr id="12" name="Left-Right Arrow 11"/>
          <p:cNvSpPr/>
          <p:nvPr/>
        </p:nvSpPr>
        <p:spPr>
          <a:xfrm rot="946070">
            <a:off x="2046216" y="2733456"/>
            <a:ext cx="3907198" cy="1721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45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2" grpId="0" animBg="1"/>
      <p:bldP spid="12" grpId="1"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2883012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52045393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a:xfrm>
            <a:off x="685800" y="2194560"/>
            <a:ext cx="10820400" cy="517467"/>
          </a:xfrm>
        </p:spPr>
        <p:txBody>
          <a:bodyPr/>
          <a:lstStyle/>
          <a:p>
            <a:pPr marL="0" lvl="1" indent="0">
              <a:spcBef>
                <a:spcPts val="1000"/>
              </a:spcBef>
              <a:buNone/>
            </a:pPr>
            <a:r>
              <a:rPr lang="en-US" dirty="0"/>
              <a:t>Binding together pieces of code and keep it obscure to prevent outside changes.</a:t>
            </a:r>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529" y="2849186"/>
            <a:ext cx="1350603" cy="3562005"/>
          </a:xfrm>
          <a:prstGeom prst="rect">
            <a:avLst/>
          </a:prstGeom>
        </p:spPr>
      </p:pic>
      <p:sp>
        <p:nvSpPr>
          <p:cNvPr id="5" name="Rectangle 4"/>
          <p:cNvSpPr/>
          <p:nvPr/>
        </p:nvSpPr>
        <p:spPr>
          <a:xfrm>
            <a:off x="1454726" y="2849186"/>
            <a:ext cx="2421083" cy="3250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17946" y="2849186"/>
            <a:ext cx="3157863"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MyClass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ectangle 6"/>
          <p:cNvSpPr/>
          <p:nvPr/>
        </p:nvSpPr>
        <p:spPr>
          <a:xfrm>
            <a:off x="1316668" y="3475391"/>
            <a:ext cx="3157863"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Value1</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Rectangle 7"/>
          <p:cNvSpPr/>
          <p:nvPr/>
        </p:nvSpPr>
        <p:spPr>
          <a:xfrm>
            <a:off x="1316667" y="3935715"/>
            <a:ext cx="3157863"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Value2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ectangle 8"/>
          <p:cNvSpPr/>
          <p:nvPr/>
        </p:nvSpPr>
        <p:spPr>
          <a:xfrm>
            <a:off x="849075" y="4396039"/>
            <a:ext cx="3157863"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AddTwoIntigers</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ectangle 9"/>
          <p:cNvSpPr/>
          <p:nvPr/>
        </p:nvSpPr>
        <p:spPr>
          <a:xfrm>
            <a:off x="1316665" y="4959348"/>
            <a:ext cx="3157863"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doMath</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Rectangle 10"/>
          <p:cNvSpPr/>
          <p:nvPr/>
        </p:nvSpPr>
        <p:spPr>
          <a:xfrm>
            <a:off x="7775862" y="2849186"/>
            <a:ext cx="2421083" cy="3250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200900" y="2849186"/>
            <a:ext cx="3157863"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MyObject</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Rectangle 12"/>
          <p:cNvSpPr/>
          <p:nvPr/>
        </p:nvSpPr>
        <p:spPr>
          <a:xfrm>
            <a:off x="7016567" y="3475391"/>
            <a:ext cx="3157863"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Value1</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Rectangle 13"/>
          <p:cNvSpPr/>
          <p:nvPr/>
        </p:nvSpPr>
        <p:spPr>
          <a:xfrm>
            <a:off x="7020789" y="3935715"/>
            <a:ext cx="3157863"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Value2</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Rectangle 14"/>
          <p:cNvSpPr/>
          <p:nvPr/>
        </p:nvSpPr>
        <p:spPr>
          <a:xfrm>
            <a:off x="7523018" y="4396039"/>
            <a:ext cx="3157863"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AddTwoIntigers</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Rectangle 15"/>
          <p:cNvSpPr/>
          <p:nvPr/>
        </p:nvSpPr>
        <p:spPr>
          <a:xfrm>
            <a:off x="7062840" y="4959348"/>
            <a:ext cx="3157863"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doMath</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8" name="Straight Arrow Connector 17"/>
          <p:cNvCxnSpPr/>
          <p:nvPr/>
        </p:nvCxnSpPr>
        <p:spPr>
          <a:xfrm flipH="1">
            <a:off x="3647209" y="4135770"/>
            <a:ext cx="444730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636818" y="3675446"/>
            <a:ext cx="4457700" cy="0"/>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636818" y="4630188"/>
            <a:ext cx="4457700" cy="1"/>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720667" y="4177201"/>
            <a:ext cx="606256"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X</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cxnSp>
        <p:nvCxnSpPr>
          <p:cNvPr id="28" name="Straight Arrow Connector 27"/>
          <p:cNvCxnSpPr/>
          <p:nvPr/>
        </p:nvCxnSpPr>
        <p:spPr>
          <a:xfrm>
            <a:off x="3656353" y="5222898"/>
            <a:ext cx="4457700" cy="1"/>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71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7" grpId="0"/>
      <p:bldP spid="8" grpId="0"/>
      <p:bldP spid="9" grpId="0"/>
      <p:bldP spid="10" grpId="0"/>
      <p:bldP spid="11" grpId="0" animBg="1"/>
      <p:bldP spid="12" grpId="0"/>
      <p:bldP spid="13" grpId="0"/>
      <p:bldP spid="14" grpId="0"/>
      <p:bldP spid="15" grpId="0"/>
      <p:bldP spid="16" grpId="0"/>
      <p:bldP spid="26"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41484989"/>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5485378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a:xfrm>
            <a:off x="685800" y="2194560"/>
            <a:ext cx="10820400" cy="537351"/>
          </a:xfrm>
        </p:spPr>
        <p:txBody>
          <a:bodyPr/>
          <a:lstStyle/>
          <a:p>
            <a:pPr marL="0" lvl="1" indent="0">
              <a:spcBef>
                <a:spcPts val="1000"/>
              </a:spcBef>
              <a:buNone/>
            </a:pPr>
            <a:r>
              <a:rPr lang="en-US" dirty="0"/>
              <a:t>Basing one type (or class) on another type allowing us to re-use pre-written code.</a:t>
            </a:r>
          </a:p>
          <a:p>
            <a:pPr marL="0" indent="0">
              <a:buNone/>
            </a:pPr>
            <a:endParaRPr lang="en-US" dirty="0" smtClean="0"/>
          </a:p>
          <a:p>
            <a:pPr marL="0" indent="0">
              <a:buNone/>
            </a:pPr>
            <a:endParaRPr lang="en-US" dirty="0"/>
          </a:p>
        </p:txBody>
      </p:sp>
      <p:sp>
        <p:nvSpPr>
          <p:cNvPr id="19" name="Rectangle 18"/>
          <p:cNvSpPr/>
          <p:nvPr/>
        </p:nvSpPr>
        <p:spPr>
          <a:xfrm>
            <a:off x="6920130" y="2846992"/>
            <a:ext cx="2906849" cy="3158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993250" y="2849186"/>
            <a:ext cx="2280529" cy="2084058"/>
            <a:chOff x="993250" y="2849186"/>
            <a:chExt cx="2280529" cy="2084058"/>
          </a:xfrm>
        </p:grpSpPr>
        <p:sp>
          <p:nvSpPr>
            <p:cNvPr id="4" name="Rectangle 3"/>
            <p:cNvSpPr/>
            <p:nvPr/>
          </p:nvSpPr>
          <p:spPr>
            <a:xfrm>
              <a:off x="1147999" y="2849186"/>
              <a:ext cx="2125780" cy="208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462589" y="2892928"/>
              <a:ext cx="1709165"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MyClass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Rectangle 11"/>
            <p:cNvSpPr/>
            <p:nvPr/>
          </p:nvSpPr>
          <p:spPr>
            <a:xfrm>
              <a:off x="2296877" y="3533423"/>
              <a:ext cx="844064"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Total</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Rectangle 12"/>
            <p:cNvSpPr/>
            <p:nvPr/>
          </p:nvSpPr>
          <p:spPr>
            <a:xfrm>
              <a:off x="1406144" y="3833223"/>
              <a:ext cx="1765610"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Constructor</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Rectangle 13"/>
            <p:cNvSpPr/>
            <p:nvPr/>
          </p:nvSpPr>
          <p:spPr>
            <a:xfrm>
              <a:off x="993250" y="4183178"/>
              <a:ext cx="2184148"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addTwoIntigers</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20" name="Rectangle 19"/>
          <p:cNvSpPr/>
          <p:nvPr/>
        </p:nvSpPr>
        <p:spPr>
          <a:xfrm>
            <a:off x="7052969" y="2890735"/>
            <a:ext cx="2671986"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MyOtherClass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Rectangle 28"/>
          <p:cNvSpPr/>
          <p:nvPr/>
        </p:nvSpPr>
        <p:spPr>
          <a:xfrm>
            <a:off x="7103981" y="3318453"/>
            <a:ext cx="2671986"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Is A type of </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4988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77556E-17 -1.11111E-6 L 0.51198 0.14977 " pathEditMode="relative" rAng="0" ptsTypes="AA">
                                      <p:cBhvr>
                                        <p:cTn id="22" dur="2000" fill="hold"/>
                                        <p:tgtEl>
                                          <p:spTgt spid="28"/>
                                        </p:tgtEl>
                                        <p:attrNameLst>
                                          <p:attrName>ppt_x</p:attrName>
                                          <p:attrName>ppt_y</p:attrName>
                                        </p:attrNameLst>
                                      </p:cBhvr>
                                      <p:rCtr x="25599" y="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0" grpId="0"/>
      <p:bldP spid="29"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7918057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62260385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3" name="Content Placeholder 2"/>
          <p:cNvSpPr>
            <a:spLocks noGrp="1"/>
          </p:cNvSpPr>
          <p:nvPr>
            <p:ph idx="1"/>
          </p:nvPr>
        </p:nvSpPr>
        <p:spPr>
          <a:xfrm>
            <a:off x="685800" y="2194561"/>
            <a:ext cx="10820400" cy="469618"/>
          </a:xfrm>
        </p:spPr>
        <p:txBody>
          <a:bodyPr/>
          <a:lstStyle/>
          <a:p>
            <a:pPr marL="0" lvl="1" indent="0">
              <a:spcBef>
                <a:spcPts val="1000"/>
              </a:spcBef>
              <a:buNone/>
            </a:pPr>
            <a:r>
              <a:rPr lang="en-US" dirty="0"/>
              <a:t>Present the same type (or class) but the definitions of members perform differently </a:t>
            </a:r>
          </a:p>
        </p:txBody>
      </p:sp>
      <p:sp>
        <p:nvSpPr>
          <p:cNvPr id="5" name="Rectangle 4"/>
          <p:cNvSpPr/>
          <p:nvPr/>
        </p:nvSpPr>
        <p:spPr>
          <a:xfrm>
            <a:off x="2895600" y="2912955"/>
            <a:ext cx="5852827" cy="315869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523797" y="2936634"/>
            <a:ext cx="2671986"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MyOtherClass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8" name="Group 7"/>
          <p:cNvGrpSpPr/>
          <p:nvPr/>
        </p:nvGrpSpPr>
        <p:grpSpPr>
          <a:xfrm>
            <a:off x="3028231" y="3808875"/>
            <a:ext cx="2280529" cy="2084058"/>
            <a:chOff x="993250" y="2849186"/>
            <a:chExt cx="2280529" cy="2084058"/>
          </a:xfrm>
        </p:grpSpPr>
        <p:sp>
          <p:nvSpPr>
            <p:cNvPr id="9" name="Rectangle 8"/>
            <p:cNvSpPr/>
            <p:nvPr/>
          </p:nvSpPr>
          <p:spPr>
            <a:xfrm>
              <a:off x="1147999" y="2849186"/>
              <a:ext cx="2125780" cy="208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462589" y="2892928"/>
              <a:ext cx="1709165" cy="523220"/>
            </a:xfrm>
            <a:prstGeom prst="rect">
              <a:avLst/>
            </a:prstGeom>
            <a:noFill/>
          </p:spPr>
          <p:txBody>
            <a:bodyPr wrap="square" lIns="91440" tIns="45720" rIns="91440" bIns="45720">
              <a:spAutoFit/>
            </a:bodyPr>
            <a:lstStyle/>
            <a:p>
              <a:pPr algn="ctr"/>
              <a:r>
                <a:rPr lang="en-US" sz="28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MyClass</a:t>
              </a:r>
              <a:endPar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Rectangle 10"/>
            <p:cNvSpPr/>
            <p:nvPr/>
          </p:nvSpPr>
          <p:spPr>
            <a:xfrm>
              <a:off x="2296877" y="3533423"/>
              <a:ext cx="844064"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Total</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Rectangle 11"/>
            <p:cNvSpPr/>
            <p:nvPr/>
          </p:nvSpPr>
          <p:spPr>
            <a:xfrm>
              <a:off x="1406144" y="3833223"/>
              <a:ext cx="1765610" cy="400110"/>
            </a:xfrm>
            <a:prstGeom prst="rect">
              <a:avLst/>
            </a:prstGeom>
            <a:noFill/>
          </p:spPr>
          <p:txBody>
            <a:bodyPr wrap="square" lIns="91440" tIns="45720" rIns="91440" bIns="45720">
              <a:spAutoFit/>
            </a:bodyPr>
            <a:lstStyle/>
            <a:p>
              <a:pPr algn="ctr"/>
              <a:r>
                <a:rPr lang="en-US" sz="2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Constructor</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Rectangle 12"/>
            <p:cNvSpPr/>
            <p:nvPr/>
          </p:nvSpPr>
          <p:spPr>
            <a:xfrm>
              <a:off x="993250" y="4183178"/>
              <a:ext cx="2184148" cy="400110"/>
            </a:xfrm>
            <a:prstGeom prst="rect">
              <a:avLst/>
            </a:prstGeom>
            <a:noFill/>
          </p:spPr>
          <p:txBody>
            <a:bodyPr wrap="square" lIns="91440" tIns="45720" rIns="91440" bIns="45720">
              <a:spAutoFit/>
            </a:bodyPr>
            <a:lstStyle/>
            <a:p>
              <a:pPr algn="ctr"/>
              <a:r>
                <a:rPr lang="en-US" sz="2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addTwoIntigers</a:t>
              </a:r>
              <a:endPar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sp>
        <p:nvSpPr>
          <p:cNvPr id="14" name="Rectangle 13"/>
          <p:cNvSpPr/>
          <p:nvPr/>
        </p:nvSpPr>
        <p:spPr>
          <a:xfrm>
            <a:off x="5463509" y="4573904"/>
            <a:ext cx="3160740" cy="276999"/>
          </a:xfrm>
          <a:prstGeom prst="rect">
            <a:avLst/>
          </a:prstGeom>
          <a:noFill/>
        </p:spPr>
        <p:txBody>
          <a:bodyPr wrap="square" lIns="91440" tIns="45720" rIns="91440" bIns="45720">
            <a:spAutoFit/>
          </a:bodyPr>
          <a:lstStyle/>
          <a:p>
            <a:pPr algn="ctr"/>
            <a:r>
              <a:rPr lang="en-US" sz="1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Total</a:t>
            </a:r>
            <a:endPar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Rectangle 14"/>
          <p:cNvSpPr/>
          <p:nvPr/>
        </p:nvSpPr>
        <p:spPr>
          <a:xfrm>
            <a:off x="5448223" y="4893222"/>
            <a:ext cx="3160740" cy="276999"/>
          </a:xfrm>
          <a:prstGeom prst="rect">
            <a:avLst/>
          </a:prstGeom>
          <a:noFill/>
        </p:spPr>
        <p:txBody>
          <a:bodyPr wrap="square" lIns="91440" tIns="45720" rIns="91440" bIns="45720">
            <a:spAutoFit/>
          </a:bodyPr>
          <a:lstStyle/>
          <a:p>
            <a:pPr algn="ctr"/>
            <a:r>
              <a:rPr lang="en-US" sz="1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Constructor(value1, value2, </a:t>
            </a:r>
            <a:r>
              <a:rPr lang="en-US" sz="12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maxTotal</a:t>
            </a:r>
            <a:r>
              <a:rPr lang="en-US" sz="1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Rectangle 15"/>
          <p:cNvSpPr/>
          <p:nvPr/>
        </p:nvSpPr>
        <p:spPr>
          <a:xfrm>
            <a:off x="5470524" y="5265978"/>
            <a:ext cx="3160740" cy="276999"/>
          </a:xfrm>
          <a:prstGeom prst="rect">
            <a:avLst/>
          </a:prstGeom>
          <a:noFill/>
        </p:spPr>
        <p:txBody>
          <a:bodyPr wrap="square" lIns="91440" tIns="45720" rIns="91440" bIns="45720">
            <a:spAutoFit/>
          </a:bodyPr>
          <a:lstStyle/>
          <a:p>
            <a:pPr algn="ctr"/>
            <a:r>
              <a:rPr lang="en-US" sz="1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value1 + value2) =&lt; </a:t>
            </a:r>
            <a:r>
              <a:rPr lang="en-US" sz="1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maxTotal</a:t>
            </a:r>
            <a:endParaRPr lang="en-US" sz="1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7575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14" grpId="0"/>
      <p:bldP spid="15" grpId="0"/>
      <p:bldP spid="16"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08324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348522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96455441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idx="1"/>
          </p:nvPr>
        </p:nvSpPr>
        <p:spPr>
          <a:xfrm>
            <a:off x="685800" y="2194561"/>
            <a:ext cx="10820400" cy="492196"/>
          </a:xfrm>
        </p:spPr>
        <p:txBody>
          <a:bodyPr/>
          <a:lstStyle/>
          <a:p>
            <a:pPr marL="0" indent="0">
              <a:buNone/>
            </a:pPr>
            <a:r>
              <a:rPr lang="en-US" dirty="0" smtClean="0"/>
              <a:t>A definition of the members a derived class should contain.</a:t>
            </a:r>
          </a:p>
        </p:txBody>
      </p:sp>
      <p:sp>
        <p:nvSpPr>
          <p:cNvPr id="6" name="Rectangle 5"/>
          <p:cNvSpPr/>
          <p:nvPr/>
        </p:nvSpPr>
        <p:spPr>
          <a:xfrm>
            <a:off x="3722689" y="2955598"/>
            <a:ext cx="4204997" cy="1401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722689" y="3002721"/>
            <a:ext cx="4204997" cy="523220"/>
          </a:xfrm>
          <a:prstGeom prst="rect">
            <a:avLst/>
          </a:prstGeom>
          <a:noFill/>
        </p:spPr>
        <p:txBody>
          <a:bodyPr wrap="none" lIns="91440" tIns="45720" rIns="91440" bIns="45720">
            <a:spAutoFit/>
          </a:bodyPr>
          <a:lstStyle/>
          <a:p>
            <a:pPr algn="ctr"/>
            <a:r>
              <a:rPr lang="en-US" sz="2800" dirty="0" err="1" smtClean="0">
                <a:ln w="0"/>
                <a:effectLst>
                  <a:outerShdw blurRad="38100" dist="19050" dir="2700000" algn="tl" rotWithShape="0">
                    <a:schemeClr val="dk1">
                      <a:alpha val="40000"/>
                    </a:schemeClr>
                  </a:outerShdw>
                </a:effectLst>
              </a:rPr>
              <a:t>AdditonClass</a:t>
            </a:r>
            <a:r>
              <a:rPr lang="en-US" sz="2800" dirty="0" smtClean="0">
                <a:ln w="0"/>
                <a:effectLst>
                  <a:outerShdw blurRad="38100" dist="19050" dir="2700000" algn="tl" rotWithShape="0">
                    <a:schemeClr val="dk1">
                      <a:alpha val="40000"/>
                    </a:schemeClr>
                  </a:outerShdw>
                </a:effectLst>
              </a:rPr>
              <a:t> Definition</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131872" y="3565309"/>
            <a:ext cx="1162498" cy="338554"/>
          </a:xfrm>
          <a:prstGeom prst="rect">
            <a:avLst/>
          </a:prstGeom>
          <a:noFill/>
        </p:spPr>
        <p:txBody>
          <a:bodyPr wrap="none" lIns="91440" tIns="45720" rIns="91440" bIns="45720">
            <a:spAutoFit/>
          </a:bodyPr>
          <a:lstStyle/>
          <a:p>
            <a:pPr algn="ctr"/>
            <a:r>
              <a:rPr lang="en-US" sz="1600" dirty="0" smtClean="0">
                <a:ln w="0"/>
                <a:effectLst>
                  <a:outerShdw blurRad="38100" dist="19050" dir="2700000" algn="tl" rotWithShape="0">
                    <a:schemeClr val="dk1">
                      <a:alpha val="40000"/>
                    </a:schemeClr>
                  </a:outerShdw>
                </a:effectLst>
              </a:rPr>
              <a:t>Properties</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6196279" y="3573064"/>
            <a:ext cx="1056701" cy="338554"/>
          </a:xfrm>
          <a:prstGeom prst="rect">
            <a:avLst/>
          </a:prstGeom>
          <a:noFill/>
        </p:spPr>
        <p:txBody>
          <a:bodyPr wrap="none" lIns="91440" tIns="45720" rIns="91440" bIns="45720">
            <a:spAutoFit/>
          </a:bodyPr>
          <a:lstStyle/>
          <a:p>
            <a:pPr algn="ctr"/>
            <a:r>
              <a:rPr lang="en-US" sz="1600" dirty="0" smtClean="0">
                <a:ln w="0"/>
                <a:effectLst>
                  <a:outerShdw blurRad="38100" dist="19050" dir="2700000" algn="tl" rotWithShape="0">
                    <a:schemeClr val="dk1">
                      <a:alpha val="40000"/>
                    </a:schemeClr>
                  </a:outerShdw>
                </a:effectLst>
              </a:rPr>
              <a:t>Methods</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685800" y="5083553"/>
            <a:ext cx="3603978" cy="124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83022" y="5083553"/>
            <a:ext cx="3209533" cy="523220"/>
          </a:xfrm>
          <a:prstGeom prst="rect">
            <a:avLst/>
          </a:prstGeom>
          <a:noFill/>
        </p:spPr>
        <p:txBody>
          <a:bodyPr wrap="none" lIns="91440" tIns="45720" rIns="91440" bIns="45720">
            <a:spAutoFit/>
          </a:bodyPr>
          <a:lstStyle/>
          <a:p>
            <a:pPr algn="ctr"/>
            <a:r>
              <a:rPr lang="en-US" sz="2800" dirty="0" err="1" smtClean="0">
                <a:ln w="0"/>
                <a:effectLst>
                  <a:outerShdw blurRad="38100" dist="19050" dir="2700000" algn="tl" rotWithShape="0">
                    <a:schemeClr val="dk1">
                      <a:alpha val="40000"/>
                    </a:schemeClr>
                  </a:outerShdw>
                </a:effectLst>
              </a:rPr>
              <a:t>AddIntegersClass</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4410794" y="3884571"/>
            <a:ext cx="657552" cy="338554"/>
          </a:xfrm>
          <a:prstGeom prst="rect">
            <a:avLst/>
          </a:prstGeom>
          <a:noFill/>
        </p:spPr>
        <p:txBody>
          <a:bodyPr wrap="none" lIns="91440" tIns="45720" rIns="91440" bIns="45720">
            <a:spAutoFit/>
          </a:bodyPr>
          <a:lstStyle/>
          <a:p>
            <a:pPr algn="ctr"/>
            <a:r>
              <a:rPr lang="en-US" sz="1600" b="0" cap="none" spc="0" dirty="0" smtClean="0">
                <a:ln w="0"/>
                <a:solidFill>
                  <a:srgbClr val="FFFF00"/>
                </a:solidFill>
                <a:effectLst>
                  <a:outerShdw blurRad="38100" dist="19050" dir="2700000" algn="tl" rotWithShape="0">
                    <a:schemeClr val="dk1">
                      <a:alpha val="40000"/>
                    </a:schemeClr>
                  </a:outerShdw>
                </a:effectLst>
              </a:rPr>
              <a:t>Total</a:t>
            </a:r>
            <a:endParaRPr lang="en-US" sz="1600" b="0" cap="none" spc="0" dirty="0">
              <a:ln w="0"/>
              <a:solidFill>
                <a:srgbClr val="FFFF00"/>
              </a:solidFill>
              <a:effectLst>
                <a:outerShdw blurRad="38100" dist="19050" dir="2700000" algn="tl" rotWithShape="0">
                  <a:schemeClr val="dk1">
                    <a:alpha val="40000"/>
                  </a:schemeClr>
                </a:outerShdw>
              </a:effectLst>
            </a:endParaRPr>
          </a:p>
        </p:txBody>
      </p:sp>
      <p:sp>
        <p:nvSpPr>
          <p:cNvPr id="15" name="Rectangle 14"/>
          <p:cNvSpPr/>
          <p:nvPr/>
        </p:nvSpPr>
        <p:spPr>
          <a:xfrm>
            <a:off x="5886901" y="3863357"/>
            <a:ext cx="1675459" cy="338554"/>
          </a:xfrm>
          <a:prstGeom prst="rect">
            <a:avLst/>
          </a:prstGeom>
          <a:noFill/>
        </p:spPr>
        <p:txBody>
          <a:bodyPr wrap="none" lIns="91440" tIns="45720" rIns="91440" bIns="45720">
            <a:spAutoFit/>
          </a:bodyPr>
          <a:lstStyle/>
          <a:p>
            <a:pPr algn="ctr"/>
            <a:r>
              <a:rPr lang="en-US" sz="1600" b="0" cap="none" spc="0" dirty="0" err="1" smtClean="0">
                <a:ln w="0"/>
                <a:solidFill>
                  <a:srgbClr val="FFFF00"/>
                </a:solidFill>
                <a:effectLst>
                  <a:outerShdw blurRad="38100" dist="19050" dir="2700000" algn="tl" rotWithShape="0">
                    <a:schemeClr val="dk1">
                      <a:alpha val="40000"/>
                    </a:schemeClr>
                  </a:outerShdw>
                </a:effectLst>
              </a:rPr>
              <a:t>AddTwoValues</a:t>
            </a:r>
            <a:endParaRPr lang="en-US" sz="1600" b="0" cap="none" spc="0" dirty="0">
              <a:ln w="0"/>
              <a:solidFill>
                <a:srgbClr val="FFFF00"/>
              </a:solidFill>
              <a:effectLst>
                <a:outerShdw blurRad="38100" dist="19050" dir="2700000" algn="tl" rotWithShape="0">
                  <a:schemeClr val="dk1">
                    <a:alpha val="40000"/>
                  </a:schemeClr>
                </a:outerShdw>
              </a:effectLst>
            </a:endParaRPr>
          </a:p>
        </p:txBody>
      </p:sp>
      <p:sp>
        <p:nvSpPr>
          <p:cNvPr id="16" name="Rectangle 15"/>
          <p:cNvSpPr/>
          <p:nvPr/>
        </p:nvSpPr>
        <p:spPr>
          <a:xfrm>
            <a:off x="1120083" y="5705487"/>
            <a:ext cx="657552" cy="338554"/>
          </a:xfrm>
          <a:prstGeom prst="rect">
            <a:avLst/>
          </a:prstGeom>
          <a:noFill/>
        </p:spPr>
        <p:txBody>
          <a:bodyPr wrap="none" lIns="91440" tIns="45720" rIns="91440" bIns="45720">
            <a:spAutoFit/>
          </a:bodyPr>
          <a:lstStyle/>
          <a:p>
            <a:pPr algn="ctr"/>
            <a:r>
              <a:rPr lang="en-US" sz="1600" b="0" cap="none" spc="0" dirty="0" smtClean="0">
                <a:ln w="0"/>
                <a:solidFill>
                  <a:srgbClr val="FFFF00"/>
                </a:solidFill>
                <a:effectLst>
                  <a:outerShdw blurRad="38100" dist="19050" dir="2700000" algn="tl" rotWithShape="0">
                    <a:schemeClr val="dk1">
                      <a:alpha val="40000"/>
                    </a:schemeClr>
                  </a:outerShdw>
                </a:effectLst>
              </a:rPr>
              <a:t>Total</a:t>
            </a:r>
            <a:endParaRPr lang="en-US" sz="1600" b="0" cap="none" spc="0" dirty="0">
              <a:ln w="0"/>
              <a:solidFill>
                <a:srgbClr val="FFFF00"/>
              </a:solidFill>
              <a:effectLst>
                <a:outerShdw blurRad="38100" dist="19050" dir="2700000" algn="tl" rotWithShape="0">
                  <a:schemeClr val="dk1">
                    <a:alpha val="40000"/>
                  </a:schemeClr>
                </a:outerShdw>
              </a:effectLst>
            </a:endParaRPr>
          </a:p>
        </p:txBody>
      </p:sp>
      <p:sp>
        <p:nvSpPr>
          <p:cNvPr id="17" name="Rectangle 16"/>
          <p:cNvSpPr/>
          <p:nvPr/>
        </p:nvSpPr>
        <p:spPr>
          <a:xfrm>
            <a:off x="2321047" y="5704918"/>
            <a:ext cx="1675459" cy="338554"/>
          </a:xfrm>
          <a:prstGeom prst="rect">
            <a:avLst/>
          </a:prstGeom>
          <a:noFill/>
        </p:spPr>
        <p:txBody>
          <a:bodyPr wrap="none" lIns="91440" tIns="45720" rIns="91440" bIns="45720">
            <a:spAutoFit/>
          </a:bodyPr>
          <a:lstStyle/>
          <a:p>
            <a:pPr algn="ctr"/>
            <a:r>
              <a:rPr lang="en-US" sz="1600" b="0" cap="none" spc="0" dirty="0" err="1" smtClean="0">
                <a:ln w="0"/>
                <a:solidFill>
                  <a:srgbClr val="FFFF00"/>
                </a:solidFill>
                <a:effectLst>
                  <a:outerShdw blurRad="38100" dist="19050" dir="2700000" algn="tl" rotWithShape="0">
                    <a:schemeClr val="dk1">
                      <a:alpha val="40000"/>
                    </a:schemeClr>
                  </a:outerShdw>
                </a:effectLst>
              </a:rPr>
              <a:t>AddTwoValues</a:t>
            </a:r>
            <a:endParaRPr lang="en-US" sz="1600" b="0" cap="none" spc="0" dirty="0">
              <a:ln w="0"/>
              <a:solidFill>
                <a:srgbClr val="FFFF00"/>
              </a:solidFill>
              <a:effectLst>
                <a:outerShdw blurRad="38100" dist="19050" dir="2700000" algn="tl" rotWithShape="0">
                  <a:schemeClr val="dk1">
                    <a:alpha val="40000"/>
                  </a:schemeClr>
                </a:outerShdw>
              </a:effectLst>
            </a:endParaRPr>
          </a:p>
        </p:txBody>
      </p:sp>
      <p:sp>
        <p:nvSpPr>
          <p:cNvPr id="18" name="Rectangle 17"/>
          <p:cNvSpPr/>
          <p:nvPr/>
        </p:nvSpPr>
        <p:spPr>
          <a:xfrm>
            <a:off x="7351889" y="5083553"/>
            <a:ext cx="3603978" cy="1243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33082" y="5083553"/>
            <a:ext cx="3241593" cy="523220"/>
          </a:xfrm>
          <a:prstGeom prst="rect">
            <a:avLst/>
          </a:prstGeom>
          <a:noFill/>
        </p:spPr>
        <p:txBody>
          <a:bodyPr wrap="none" lIns="91440" tIns="45720" rIns="91440" bIns="45720">
            <a:spAutoFit/>
          </a:bodyPr>
          <a:lstStyle/>
          <a:p>
            <a:pPr algn="ctr"/>
            <a:r>
              <a:rPr lang="en-US" sz="2800" dirty="0" err="1" smtClean="0">
                <a:ln w="0"/>
                <a:effectLst>
                  <a:outerShdw blurRad="38100" dist="19050" dir="2700000" algn="tl" rotWithShape="0">
                    <a:schemeClr val="dk1">
                      <a:alpha val="40000"/>
                    </a:schemeClr>
                  </a:outerShdw>
                </a:effectLst>
              </a:rPr>
              <a:t>AddDoublesClass</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p:cNvSpPr/>
          <p:nvPr/>
        </p:nvSpPr>
        <p:spPr>
          <a:xfrm>
            <a:off x="7786172" y="5705487"/>
            <a:ext cx="657552" cy="338554"/>
          </a:xfrm>
          <a:prstGeom prst="rect">
            <a:avLst/>
          </a:prstGeom>
          <a:noFill/>
        </p:spPr>
        <p:txBody>
          <a:bodyPr wrap="none" lIns="91440" tIns="45720" rIns="91440" bIns="45720">
            <a:spAutoFit/>
          </a:bodyPr>
          <a:lstStyle/>
          <a:p>
            <a:pPr algn="ctr"/>
            <a:r>
              <a:rPr lang="en-US" sz="1600" b="0" cap="none" spc="0" dirty="0" smtClean="0">
                <a:ln w="0"/>
                <a:solidFill>
                  <a:srgbClr val="FFFF00"/>
                </a:solidFill>
                <a:effectLst>
                  <a:outerShdw blurRad="38100" dist="19050" dir="2700000" algn="tl" rotWithShape="0">
                    <a:schemeClr val="dk1">
                      <a:alpha val="40000"/>
                    </a:schemeClr>
                  </a:outerShdw>
                </a:effectLst>
              </a:rPr>
              <a:t>Total</a:t>
            </a:r>
            <a:endParaRPr lang="en-US" sz="1600" b="0" cap="none" spc="0" dirty="0">
              <a:ln w="0"/>
              <a:solidFill>
                <a:srgbClr val="FFFF00"/>
              </a:solidFill>
              <a:effectLst>
                <a:outerShdw blurRad="38100" dist="19050" dir="2700000" algn="tl" rotWithShape="0">
                  <a:schemeClr val="dk1">
                    <a:alpha val="40000"/>
                  </a:schemeClr>
                </a:outerShdw>
              </a:effectLst>
            </a:endParaRPr>
          </a:p>
        </p:txBody>
      </p:sp>
      <p:sp>
        <p:nvSpPr>
          <p:cNvPr id="21" name="Rectangle 20"/>
          <p:cNvSpPr/>
          <p:nvPr/>
        </p:nvSpPr>
        <p:spPr>
          <a:xfrm>
            <a:off x="8987136" y="5704918"/>
            <a:ext cx="1675459" cy="338554"/>
          </a:xfrm>
          <a:prstGeom prst="rect">
            <a:avLst/>
          </a:prstGeom>
          <a:noFill/>
        </p:spPr>
        <p:txBody>
          <a:bodyPr wrap="none" lIns="91440" tIns="45720" rIns="91440" bIns="45720">
            <a:spAutoFit/>
          </a:bodyPr>
          <a:lstStyle/>
          <a:p>
            <a:pPr algn="ctr"/>
            <a:r>
              <a:rPr lang="en-US" sz="1600" b="0" cap="none" spc="0" dirty="0" err="1" smtClean="0">
                <a:ln w="0"/>
                <a:solidFill>
                  <a:srgbClr val="FFFF00"/>
                </a:solidFill>
                <a:effectLst>
                  <a:outerShdw blurRad="38100" dist="19050" dir="2700000" algn="tl" rotWithShape="0">
                    <a:schemeClr val="dk1">
                      <a:alpha val="40000"/>
                    </a:schemeClr>
                  </a:outerShdw>
                </a:effectLst>
              </a:rPr>
              <a:t>AddTwoValues</a:t>
            </a:r>
            <a:endParaRPr lang="en-US" sz="1600" b="0" cap="none" spc="0" dirty="0">
              <a:ln w="0"/>
              <a:solidFill>
                <a:srgbClr val="FFFF00"/>
              </a:solidFill>
              <a:effectLst>
                <a:outerShdw blurRad="38100" dist="19050" dir="2700000" algn="tl" rotWithShape="0">
                  <a:schemeClr val="dk1">
                    <a:alpha val="40000"/>
                  </a:schemeClr>
                </a:outerShdw>
              </a:effectLst>
            </a:endParaRPr>
          </a:p>
        </p:txBody>
      </p:sp>
      <p:cxnSp>
        <p:nvCxnSpPr>
          <p:cNvPr id="23" name="Straight Arrow Connector 22"/>
          <p:cNvCxnSpPr>
            <a:stCxn id="6" idx="1"/>
            <a:endCxn id="10" idx="0"/>
          </p:cNvCxnSpPr>
          <p:nvPr/>
        </p:nvCxnSpPr>
        <p:spPr>
          <a:xfrm flipH="1">
            <a:off x="2487789" y="3656555"/>
            <a:ext cx="1234900" cy="14269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9" idx="0"/>
          </p:cNvCxnSpPr>
          <p:nvPr/>
        </p:nvCxnSpPr>
        <p:spPr>
          <a:xfrm>
            <a:off x="7927686" y="3656555"/>
            <a:ext cx="1226193" cy="14269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289777" y="5526725"/>
            <a:ext cx="3062112" cy="400110"/>
          </a:xfrm>
          <a:prstGeom prst="rect">
            <a:avLst/>
          </a:prstGeom>
          <a:noFill/>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 </a:t>
            </a:r>
            <a:r>
              <a:rPr lang="en-US" sz="2000" dirty="0" err="1" smtClean="0">
                <a:ln w="0"/>
                <a:effectLst>
                  <a:outerShdw blurRad="38100" dist="19050" dir="2700000" algn="tl" rotWithShape="0">
                    <a:schemeClr val="dk1">
                      <a:alpha val="40000"/>
                    </a:schemeClr>
                  </a:outerShdw>
                </a:effectLst>
              </a:rPr>
              <a:t>MyAdditionObject</a:t>
            </a:r>
            <a:r>
              <a:rPr lang="en-US" sz="2000" dirty="0" smtClean="0">
                <a:ln w="0"/>
                <a:effectLst>
                  <a:outerShdw blurRad="38100" dist="19050" dir="2700000" algn="tl" rotWithShape="0">
                    <a:schemeClr val="dk1">
                      <a:alpha val="40000"/>
                    </a:schemeClr>
                  </a:outerShdw>
                </a:effectLst>
              </a:rPr>
              <a:t> =</a:t>
            </a:r>
            <a:endParaRPr lang="en-US" sz="2000" b="0" cap="none" spc="0" dirty="0">
              <a:ln w="0"/>
              <a:solidFill>
                <a:schemeClr val="tx1"/>
              </a:solidFill>
              <a:effectLst>
                <a:outerShdw blurRad="38100" dist="19050" dir="2700000" algn="tl" rotWithShape="0">
                  <a:schemeClr val="dk1">
                    <a:alpha val="40000"/>
                  </a:schemeClr>
                </a:outerShdw>
              </a:effectLst>
            </a:endParaRPr>
          </a:p>
        </p:txBody>
      </p:sp>
      <p:cxnSp>
        <p:nvCxnSpPr>
          <p:cNvPr id="28" name="Straight Arrow Connector 27"/>
          <p:cNvCxnSpPr>
            <a:stCxn id="6" idx="2"/>
            <a:endCxn id="27" idx="0"/>
          </p:cNvCxnSpPr>
          <p:nvPr/>
        </p:nvCxnSpPr>
        <p:spPr>
          <a:xfrm flipH="1">
            <a:off x="5820833" y="4357511"/>
            <a:ext cx="4355" cy="11692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4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P spid="8" grpId="0"/>
      <p:bldP spid="9" grpId="0"/>
      <p:bldP spid="10" grpId="0" animBg="1"/>
      <p:bldP spid="11" grpId="0"/>
      <p:bldP spid="14" grpId="0"/>
      <p:bldP spid="15" grpId="0"/>
      <p:bldP spid="16" grpId="0"/>
      <p:bldP spid="17" grpId="0"/>
      <p:bldP spid="18" grpId="0" animBg="1"/>
      <p:bldP spid="19" grpId="0"/>
      <p:bldP spid="20" grpId="0"/>
      <p:bldP spid="21" grpId="0"/>
      <p:bldP spid="2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9466154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89738366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idx="1"/>
          </p:nvPr>
        </p:nvSpPr>
        <p:spPr>
          <a:xfrm>
            <a:off x="685800" y="2194560"/>
            <a:ext cx="10820400" cy="559929"/>
          </a:xfrm>
        </p:spPr>
        <p:txBody>
          <a:bodyPr/>
          <a:lstStyle/>
          <a:p>
            <a:pPr marL="0" indent="0">
              <a:buNone/>
            </a:pPr>
            <a:r>
              <a:rPr lang="en-US" dirty="0" smtClean="0"/>
              <a:t>A special type of abstract class that allows for multiple inheritance</a:t>
            </a:r>
          </a:p>
          <a:p>
            <a:pPr marL="0" indent="0">
              <a:buNone/>
            </a:pPr>
            <a:endParaRPr lang="en-US" dirty="0"/>
          </a:p>
          <a:p>
            <a:pPr marL="0" indent="0">
              <a:buNone/>
            </a:pPr>
            <a:endParaRPr lang="en-US" dirty="0" smtClean="0"/>
          </a:p>
        </p:txBody>
      </p:sp>
      <p:sp>
        <p:nvSpPr>
          <p:cNvPr id="4" name="Rectangle 3"/>
          <p:cNvSpPr/>
          <p:nvPr/>
        </p:nvSpPr>
        <p:spPr>
          <a:xfrm>
            <a:off x="2319867" y="3560332"/>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a:t>
            </a:r>
            <a:endParaRPr lang="en-US" dirty="0"/>
          </a:p>
        </p:txBody>
      </p:sp>
      <p:sp>
        <p:nvSpPr>
          <p:cNvPr id="5" name="Rectangle 4"/>
          <p:cNvSpPr/>
          <p:nvPr/>
        </p:nvSpPr>
        <p:spPr>
          <a:xfrm>
            <a:off x="6680203" y="3564664"/>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Difference</a:t>
            </a:r>
            <a:endParaRPr lang="en-US" dirty="0"/>
          </a:p>
        </p:txBody>
      </p:sp>
      <p:sp>
        <p:nvSpPr>
          <p:cNvPr id="6" name="Rectangle 5"/>
          <p:cNvSpPr/>
          <p:nvPr/>
        </p:nvSpPr>
        <p:spPr>
          <a:xfrm>
            <a:off x="4500035" y="3560332"/>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7" name="Rectangle 6"/>
          <p:cNvSpPr/>
          <p:nvPr/>
        </p:nvSpPr>
        <p:spPr>
          <a:xfrm>
            <a:off x="8860371" y="3560332"/>
            <a:ext cx="1786464"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Quotient</a:t>
            </a:r>
            <a:endParaRPr lang="en-US" dirty="0"/>
          </a:p>
        </p:txBody>
      </p:sp>
      <p:sp>
        <p:nvSpPr>
          <p:cNvPr id="8" name="Rectangle 7"/>
          <p:cNvSpPr/>
          <p:nvPr/>
        </p:nvSpPr>
        <p:spPr>
          <a:xfrm>
            <a:off x="2319867" y="2750446"/>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Value1</a:t>
            </a:r>
            <a:endParaRPr lang="en-US" dirty="0"/>
          </a:p>
        </p:txBody>
      </p:sp>
      <p:sp>
        <p:nvSpPr>
          <p:cNvPr id="9" name="Rectangle 8"/>
          <p:cNvSpPr/>
          <p:nvPr/>
        </p:nvSpPr>
        <p:spPr>
          <a:xfrm>
            <a:off x="4500035" y="2739157"/>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Value2</a:t>
            </a:r>
            <a:endParaRPr lang="en-US" dirty="0"/>
          </a:p>
        </p:txBody>
      </p:sp>
      <p:sp>
        <p:nvSpPr>
          <p:cNvPr id="10" name="Rectangle 9"/>
          <p:cNvSpPr/>
          <p:nvPr/>
        </p:nvSpPr>
        <p:spPr>
          <a:xfrm>
            <a:off x="462845" y="4696178"/>
            <a:ext cx="5486400" cy="17610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1613301" y="4742513"/>
            <a:ext cx="3185487" cy="461665"/>
          </a:xfrm>
          <a:prstGeom prst="rect">
            <a:avLst/>
          </a:prstGeom>
          <a:noFill/>
        </p:spPr>
        <p:txBody>
          <a:bodyPr wrap="none" lIns="91440" tIns="45720" rIns="91440" bIns="45720">
            <a:spAutoFit/>
          </a:bodyPr>
          <a:lstStyle/>
          <a:p>
            <a:pPr algn="ctr"/>
            <a:r>
              <a:rPr lang="en-US" sz="2400" dirty="0" err="1" smtClean="0">
                <a:ln w="0"/>
                <a:solidFill>
                  <a:schemeClr val="bg1"/>
                </a:solidFill>
                <a:effectLst>
                  <a:outerShdw blurRad="38100" dist="19050" dir="2700000" algn="tl" rotWithShape="0">
                    <a:schemeClr val="dk1">
                      <a:alpha val="40000"/>
                    </a:schemeClr>
                  </a:outerShdw>
                </a:effectLst>
              </a:rPr>
              <a:t>ValueIncrease</a:t>
            </a:r>
            <a:r>
              <a:rPr lang="en-US" sz="2400" dirty="0" smtClean="0">
                <a:ln w="0"/>
                <a:solidFill>
                  <a:schemeClr val="bg1"/>
                </a:solidFill>
                <a:effectLst>
                  <a:outerShdw blurRad="38100" dist="19050" dir="2700000" algn="tl" rotWithShape="0">
                    <a:schemeClr val="dk1">
                      <a:alpha val="40000"/>
                    </a:schemeClr>
                  </a:outerShdw>
                </a:effectLst>
              </a:rPr>
              <a:t> Class</a:t>
            </a: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13" name="Rectangle 12"/>
          <p:cNvSpPr/>
          <p:nvPr/>
        </p:nvSpPr>
        <p:spPr>
          <a:xfrm>
            <a:off x="6146801" y="4696178"/>
            <a:ext cx="5486400" cy="176106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210695" y="4742513"/>
            <a:ext cx="3358612" cy="461665"/>
          </a:xfrm>
          <a:prstGeom prst="rect">
            <a:avLst/>
          </a:prstGeom>
          <a:noFill/>
        </p:spPr>
        <p:txBody>
          <a:bodyPr wrap="none" lIns="91440" tIns="45720" rIns="91440" bIns="45720">
            <a:spAutoFit/>
          </a:bodyPr>
          <a:lstStyle/>
          <a:p>
            <a:pPr algn="ctr"/>
            <a:r>
              <a:rPr lang="en-US" sz="2400" dirty="0" err="1" smtClean="0">
                <a:ln w="0"/>
                <a:solidFill>
                  <a:schemeClr val="bg1"/>
                </a:solidFill>
                <a:effectLst>
                  <a:outerShdw blurRad="38100" dist="19050" dir="2700000" algn="tl" rotWithShape="0">
                    <a:schemeClr val="dk1">
                      <a:alpha val="40000"/>
                    </a:schemeClr>
                  </a:outerShdw>
                </a:effectLst>
              </a:rPr>
              <a:t>ValueDecrease</a:t>
            </a:r>
            <a:r>
              <a:rPr lang="en-US" sz="2400" dirty="0" smtClean="0">
                <a:ln w="0"/>
                <a:solidFill>
                  <a:schemeClr val="bg1"/>
                </a:solidFill>
                <a:effectLst>
                  <a:outerShdw blurRad="38100" dist="19050" dir="2700000" algn="tl" rotWithShape="0">
                    <a:schemeClr val="dk1">
                      <a:alpha val="40000"/>
                    </a:schemeClr>
                  </a:outerShdw>
                </a:effectLst>
              </a:rPr>
              <a:t> Class</a:t>
            </a:r>
            <a:endParaRPr lang="en-US" sz="2400" b="0" cap="none" spc="0" dirty="0">
              <a:ln w="0"/>
              <a:solidFill>
                <a:schemeClr val="bg1"/>
              </a:solidFill>
              <a:effectLst>
                <a:outerShdw blurRad="38100" dist="19050" dir="2700000" algn="tl" rotWithShape="0">
                  <a:schemeClr val="dk1">
                    <a:alpha val="40000"/>
                  </a:schemeClr>
                </a:outerShdw>
              </a:effectLst>
            </a:endParaRPr>
          </a:p>
        </p:txBody>
      </p:sp>
      <p:sp>
        <p:nvSpPr>
          <p:cNvPr id="16" name="TextBox 15"/>
          <p:cNvSpPr txBox="1"/>
          <p:nvPr/>
        </p:nvSpPr>
        <p:spPr>
          <a:xfrm>
            <a:off x="907819" y="2818178"/>
            <a:ext cx="1410964" cy="369332"/>
          </a:xfrm>
          <a:prstGeom prst="rect">
            <a:avLst/>
          </a:prstGeom>
          <a:noFill/>
        </p:spPr>
        <p:txBody>
          <a:bodyPr wrap="none" rtlCol="0">
            <a:spAutoFit/>
          </a:bodyPr>
          <a:lstStyle/>
          <a:p>
            <a:r>
              <a:rPr lang="en-US" dirty="0" smtClean="0"/>
              <a:t>Properties: </a:t>
            </a:r>
            <a:endParaRPr lang="en-US" dirty="0"/>
          </a:p>
        </p:txBody>
      </p:sp>
      <p:sp>
        <p:nvSpPr>
          <p:cNvPr id="17" name="TextBox 16"/>
          <p:cNvSpPr txBox="1"/>
          <p:nvPr/>
        </p:nvSpPr>
        <p:spPr>
          <a:xfrm>
            <a:off x="907819" y="3610002"/>
            <a:ext cx="1229824" cy="369332"/>
          </a:xfrm>
          <a:prstGeom prst="rect">
            <a:avLst/>
          </a:prstGeom>
          <a:noFill/>
        </p:spPr>
        <p:txBody>
          <a:bodyPr wrap="none" rtlCol="0">
            <a:spAutoFit/>
          </a:bodyPr>
          <a:lstStyle/>
          <a:p>
            <a:r>
              <a:rPr lang="en-US" dirty="0" smtClean="0"/>
              <a:t>Methods:</a:t>
            </a:r>
            <a:endParaRPr lang="en-US" dirty="0"/>
          </a:p>
        </p:txBody>
      </p:sp>
      <p:sp>
        <p:nvSpPr>
          <p:cNvPr id="19" name="Rectangle 18"/>
          <p:cNvSpPr/>
          <p:nvPr/>
        </p:nvSpPr>
        <p:spPr>
          <a:xfrm>
            <a:off x="2319867" y="2754489"/>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Value1</a:t>
            </a:r>
            <a:endParaRPr lang="en-US" dirty="0"/>
          </a:p>
        </p:txBody>
      </p:sp>
      <p:sp>
        <p:nvSpPr>
          <p:cNvPr id="20" name="Rectangle 19"/>
          <p:cNvSpPr/>
          <p:nvPr/>
        </p:nvSpPr>
        <p:spPr>
          <a:xfrm>
            <a:off x="4514475" y="2746823"/>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Value2</a:t>
            </a:r>
            <a:endParaRPr lang="en-US" dirty="0"/>
          </a:p>
        </p:txBody>
      </p:sp>
      <p:sp>
        <p:nvSpPr>
          <p:cNvPr id="21" name="Rectangle 20"/>
          <p:cNvSpPr/>
          <p:nvPr/>
        </p:nvSpPr>
        <p:spPr>
          <a:xfrm>
            <a:off x="2334307" y="3567998"/>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a:t>
            </a:r>
            <a:endParaRPr lang="en-US" dirty="0"/>
          </a:p>
        </p:txBody>
      </p:sp>
      <p:sp>
        <p:nvSpPr>
          <p:cNvPr id="22" name="Rectangle 21"/>
          <p:cNvSpPr/>
          <p:nvPr/>
        </p:nvSpPr>
        <p:spPr>
          <a:xfrm>
            <a:off x="4514475" y="3567998"/>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23" name="Rectangle 22"/>
          <p:cNvSpPr/>
          <p:nvPr/>
        </p:nvSpPr>
        <p:spPr>
          <a:xfrm>
            <a:off x="6680203" y="3556998"/>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Difference</a:t>
            </a:r>
            <a:endParaRPr lang="en-US" dirty="0"/>
          </a:p>
        </p:txBody>
      </p:sp>
      <p:sp>
        <p:nvSpPr>
          <p:cNvPr id="24" name="Rectangle 23"/>
          <p:cNvSpPr/>
          <p:nvPr/>
        </p:nvSpPr>
        <p:spPr>
          <a:xfrm>
            <a:off x="8860371" y="3552666"/>
            <a:ext cx="1786464"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Quotient</a:t>
            </a:r>
            <a:endParaRPr lang="en-US" dirty="0"/>
          </a:p>
        </p:txBody>
      </p:sp>
      <p:sp>
        <p:nvSpPr>
          <p:cNvPr id="25" name="Rectangle 24"/>
          <p:cNvSpPr/>
          <p:nvPr/>
        </p:nvSpPr>
        <p:spPr>
          <a:xfrm>
            <a:off x="2319867" y="2746823"/>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Value1</a:t>
            </a:r>
            <a:endParaRPr lang="en-US" dirty="0"/>
          </a:p>
        </p:txBody>
      </p:sp>
      <p:sp>
        <p:nvSpPr>
          <p:cNvPr id="26" name="Rectangle 25"/>
          <p:cNvSpPr/>
          <p:nvPr/>
        </p:nvSpPr>
        <p:spPr>
          <a:xfrm>
            <a:off x="4514475" y="2739157"/>
            <a:ext cx="1761066"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Value2</a:t>
            </a:r>
            <a:endParaRPr lang="en-US" dirty="0"/>
          </a:p>
        </p:txBody>
      </p:sp>
    </p:spTree>
    <p:extLst>
      <p:ext uri="{BB962C8B-B14F-4D97-AF65-F5344CB8AC3E}">
        <p14:creationId xmlns:p14="http://schemas.microsoft.com/office/powerpoint/2010/main" val="1407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1" nodeType="clickEffect">
                                  <p:stCondLst>
                                    <p:cond delay="0"/>
                                  </p:stCondLst>
                                  <p:childTnLst>
                                    <p:animMotion origin="layout" path="M 0 2.59259E-6 L -0.08594 0.34815 " pathEditMode="relative" rAng="0" ptsTypes="AA">
                                      <p:cBhvr>
                                        <p:cTn id="40" dur="2000" fill="hold"/>
                                        <p:tgtEl>
                                          <p:spTgt spid="19"/>
                                        </p:tgtEl>
                                        <p:attrNameLst>
                                          <p:attrName>ppt_x</p:attrName>
                                          <p:attrName>ppt_y</p:attrName>
                                        </p:attrNameLst>
                                      </p:cBhvr>
                                      <p:rCtr x="-4297" y="17407"/>
                                    </p:animMotion>
                                  </p:childTnLst>
                                </p:cTn>
                              </p:par>
                              <p:par>
                                <p:cTn id="41" presetID="42" presetClass="path" presetSubtype="0" accel="50000" decel="50000" fill="hold" grpId="1" nodeType="withEffect">
                                  <p:stCondLst>
                                    <p:cond delay="0"/>
                                  </p:stCondLst>
                                  <p:childTnLst>
                                    <p:animMotion origin="layout" path="M 2.08333E-6 5.55112E-17 L -0.08503 0.34769 " pathEditMode="relative" rAng="0" ptsTypes="AA">
                                      <p:cBhvr>
                                        <p:cTn id="42" dur="2000" fill="hold"/>
                                        <p:tgtEl>
                                          <p:spTgt spid="20"/>
                                        </p:tgtEl>
                                        <p:attrNameLst>
                                          <p:attrName>ppt_x</p:attrName>
                                          <p:attrName>ppt_y</p:attrName>
                                        </p:attrNameLst>
                                      </p:cBhvr>
                                      <p:rCtr x="-4258" y="17384"/>
                                    </p:animMotion>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2.08333E-6 2.59259E-6 L -0.08321 0.31828 " pathEditMode="relative" rAng="0" ptsTypes="AA">
                                      <p:cBhvr>
                                        <p:cTn id="50" dur="2000" fill="hold"/>
                                        <p:tgtEl>
                                          <p:spTgt spid="22"/>
                                        </p:tgtEl>
                                        <p:attrNameLst>
                                          <p:attrName>ppt_x</p:attrName>
                                          <p:attrName>ppt_y</p:attrName>
                                        </p:attrNameLst>
                                      </p:cBhvr>
                                      <p:rCtr x="-4167" y="15903"/>
                                    </p:animMotion>
                                  </p:childTnLst>
                                </p:cTn>
                              </p:par>
                              <p:par>
                                <p:cTn id="51" presetID="42" presetClass="path" presetSubtype="0" accel="50000" decel="50000" fill="hold" grpId="1" nodeType="withEffect">
                                  <p:stCondLst>
                                    <p:cond delay="0"/>
                                  </p:stCondLst>
                                  <p:childTnLst>
                                    <p:animMotion origin="layout" path="M -1.875E-6 2.59259E-6 L -0.08841 0.31828 " pathEditMode="relative" rAng="0" ptsTypes="AA">
                                      <p:cBhvr>
                                        <p:cTn id="52" dur="2000" fill="hold"/>
                                        <p:tgtEl>
                                          <p:spTgt spid="21"/>
                                        </p:tgtEl>
                                        <p:attrNameLst>
                                          <p:attrName>ppt_x</p:attrName>
                                          <p:attrName>ppt_y</p:attrName>
                                        </p:attrNameLst>
                                      </p:cBhvr>
                                      <p:rCtr x="-4427" y="1590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0 5.55112E-17 L 0.35951 0.34884 " pathEditMode="relative" rAng="0" ptsTypes="AA">
                                      <p:cBhvr>
                                        <p:cTn id="68" dur="2000" fill="hold"/>
                                        <p:tgtEl>
                                          <p:spTgt spid="25"/>
                                        </p:tgtEl>
                                        <p:attrNameLst>
                                          <p:attrName>ppt_x</p:attrName>
                                          <p:attrName>ppt_y</p:attrName>
                                        </p:attrNameLst>
                                      </p:cBhvr>
                                      <p:rCtr x="17969" y="17431"/>
                                    </p:animMotion>
                                  </p:childTnLst>
                                </p:cTn>
                              </p:par>
                              <p:par>
                                <p:cTn id="69" presetID="42" presetClass="path" presetSubtype="0" accel="50000" decel="50000" fill="hold" grpId="1" nodeType="withEffect">
                                  <p:stCondLst>
                                    <p:cond delay="0"/>
                                  </p:stCondLst>
                                  <p:childTnLst>
                                    <p:animMotion origin="layout" path="M 2.08333E-6 -2.59259E-6 L 0.35833 0.35 " pathEditMode="relative" rAng="0" ptsTypes="AA">
                                      <p:cBhvr>
                                        <p:cTn id="70" dur="2000" fill="hold"/>
                                        <p:tgtEl>
                                          <p:spTgt spid="26"/>
                                        </p:tgtEl>
                                        <p:attrNameLst>
                                          <p:attrName>ppt_x</p:attrName>
                                          <p:attrName>ppt_y</p:attrName>
                                        </p:attrNameLst>
                                      </p:cBhvr>
                                      <p:rCtr x="17917" y="17500"/>
                                    </p:animMotion>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1" nodeType="clickEffect">
                                  <p:stCondLst>
                                    <p:cond delay="0"/>
                                  </p:stCondLst>
                                  <p:childTnLst>
                                    <p:animMotion origin="layout" path="M 0 -2.59259E-6 L -0.00091 0.32014 " pathEditMode="relative" rAng="0" ptsTypes="AA">
                                      <p:cBhvr>
                                        <p:cTn id="74" dur="2000" fill="hold"/>
                                        <p:tgtEl>
                                          <p:spTgt spid="24"/>
                                        </p:tgtEl>
                                        <p:attrNameLst>
                                          <p:attrName>ppt_x</p:attrName>
                                          <p:attrName>ppt_y</p:attrName>
                                        </p:attrNameLst>
                                      </p:cBhvr>
                                      <p:rCtr x="-52" y="15995"/>
                                    </p:animMotion>
                                  </p:childTnLst>
                                </p:cTn>
                              </p:par>
                              <p:par>
                                <p:cTn id="75" presetID="42" presetClass="path" presetSubtype="0" accel="50000" decel="50000" fill="hold" grpId="1" nodeType="withEffect">
                                  <p:stCondLst>
                                    <p:cond delay="0"/>
                                  </p:stCondLst>
                                  <p:childTnLst>
                                    <p:animMotion origin="layout" path="M -2.08333E-6 2.96296E-6 L 0.00222 0.32014 " pathEditMode="relative" rAng="0" ptsTypes="AA">
                                      <p:cBhvr>
                                        <p:cTn id="76" dur="2000" fill="hold"/>
                                        <p:tgtEl>
                                          <p:spTgt spid="23"/>
                                        </p:tgtEl>
                                        <p:attrNameLst>
                                          <p:attrName>ppt_x</p:attrName>
                                          <p:attrName>ppt_y</p:attrName>
                                        </p:attrNameLst>
                                      </p:cBhvr>
                                      <p:rCtr x="104" y="15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p:bldP spid="13" grpId="0" animBg="1"/>
      <p:bldP spid="16" grpId="0"/>
      <p:bldP spid="17" grpId="0"/>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4028765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4267889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Odds &amp; Ends</a:t>
            </a:r>
            <a:endParaRPr lang="en-US" dirty="0"/>
          </a:p>
        </p:txBody>
      </p:sp>
      <p:sp>
        <p:nvSpPr>
          <p:cNvPr id="3" name="Content Placeholder 2"/>
          <p:cNvSpPr>
            <a:spLocks noGrp="1"/>
          </p:cNvSpPr>
          <p:nvPr>
            <p:ph idx="1"/>
          </p:nvPr>
        </p:nvSpPr>
        <p:spPr/>
        <p:txBody>
          <a:bodyPr/>
          <a:lstStyle/>
          <a:p>
            <a:r>
              <a:rPr lang="en-US" dirty="0" smtClean="0"/>
              <a:t>Generics</a:t>
            </a:r>
          </a:p>
          <a:p>
            <a:r>
              <a:rPr lang="en-US" dirty="0" smtClean="0"/>
              <a:t>Collections</a:t>
            </a:r>
            <a:endParaRPr lang="en-US" dirty="0" smtClean="0"/>
          </a:p>
          <a:p>
            <a:r>
              <a:rPr lang="en-US" dirty="0" smtClean="0"/>
              <a:t>Multiple </a:t>
            </a:r>
            <a:r>
              <a:rPr lang="en-US" dirty="0" smtClean="0"/>
              <a:t>Projects and References</a:t>
            </a:r>
            <a:endParaRPr lang="en-US" dirty="0" smtClean="0"/>
          </a:p>
          <a:p>
            <a:r>
              <a:rPr lang="en-US" dirty="0" err="1" smtClean="0"/>
              <a:t>NuGet</a:t>
            </a:r>
            <a:endParaRPr lang="en-US" dirty="0" smtClean="0"/>
          </a:p>
        </p:txBody>
      </p:sp>
    </p:spTree>
    <p:extLst>
      <p:ext uri="{BB962C8B-B14F-4D97-AF65-F5344CB8AC3E}">
        <p14:creationId xmlns:p14="http://schemas.microsoft.com/office/powerpoint/2010/main" val="13902669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3189591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554254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27355734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Delays the type specification until the class or method is </a:t>
            </a:r>
            <a:r>
              <a:rPr lang="en-US" dirty="0" smtClean="0"/>
              <a:t>called.</a:t>
            </a:r>
            <a:endParaRPr lang="en-US" dirty="0" smtClean="0"/>
          </a:p>
          <a:p>
            <a:pPr marL="0" indent="0">
              <a:buNone/>
            </a:pPr>
            <a:endParaRPr lang="en-US" dirty="0"/>
          </a:p>
          <a:p>
            <a:r>
              <a:rPr lang="en-US" dirty="0" smtClean="0"/>
              <a:t>Data types are passed to a class or method as a “type parameter”</a:t>
            </a:r>
          </a:p>
          <a:p>
            <a:r>
              <a:rPr lang="en-US" dirty="0" smtClean="0"/>
              <a:t>The </a:t>
            </a:r>
            <a:r>
              <a:rPr lang="en-US" dirty="0" smtClean="0"/>
              <a:t>class or method define the type parameter </a:t>
            </a:r>
            <a:r>
              <a:rPr lang="en-US" dirty="0" smtClean="0"/>
              <a:t>with </a:t>
            </a:r>
            <a:r>
              <a:rPr lang="en-US" dirty="0" smtClean="0"/>
              <a:t>&lt;T&gt; at the end of the </a:t>
            </a:r>
            <a:r>
              <a:rPr lang="en-US" dirty="0" smtClean="0"/>
              <a:t>name of the class or method</a:t>
            </a:r>
          </a:p>
          <a:p>
            <a:r>
              <a:rPr lang="en-US" dirty="0"/>
              <a:t>Type parameters are passed into the class or method within &lt;&gt; at the end of the name of the class or </a:t>
            </a:r>
            <a:r>
              <a:rPr lang="en-US" dirty="0" smtClean="0"/>
              <a:t>method</a:t>
            </a:r>
            <a:endParaRPr lang="en-US" dirty="0" smtClean="0"/>
          </a:p>
          <a:p>
            <a:r>
              <a:rPr lang="en-US" dirty="0" smtClean="0"/>
              <a:t>Defining a type parameter as part of the class signature defines that parameter for the entire class</a:t>
            </a:r>
          </a:p>
          <a:p>
            <a:r>
              <a:rPr lang="en-US" dirty="0" smtClean="0"/>
              <a:t>Defining a type parameter as part of a method defines that parameter for only that method</a:t>
            </a:r>
            <a:endParaRPr lang="en-US" dirty="0"/>
          </a:p>
        </p:txBody>
      </p:sp>
    </p:spTree>
    <p:extLst>
      <p:ext uri="{BB962C8B-B14F-4D97-AF65-F5344CB8AC3E}">
        <p14:creationId xmlns:p14="http://schemas.microsoft.com/office/powerpoint/2010/main" val="147455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a:xfrm>
            <a:off x="685800" y="2194560"/>
            <a:ext cx="10820400" cy="4370142"/>
          </a:xfrm>
        </p:spPr>
        <p:txBody>
          <a:bodyPr>
            <a:normAutofit fontScale="92500" lnSpcReduction="10000"/>
          </a:bodyPr>
          <a:lstStyle/>
          <a:p>
            <a:pPr marL="0" indent="0">
              <a:buNone/>
            </a:pPr>
            <a:r>
              <a:rPr lang="en-US" dirty="0" smtClean="0"/>
              <a:t>Class Type Parameter Syntax:</a:t>
            </a:r>
          </a:p>
          <a:p>
            <a:pPr marL="0" indent="0">
              <a:buNone/>
            </a:pPr>
            <a:endParaRPr lang="en-US" dirty="0"/>
          </a:p>
          <a:p>
            <a:pPr marL="0" indent="0">
              <a:buNone/>
            </a:pPr>
            <a:r>
              <a:rPr lang="en-US" dirty="0" smtClean="0"/>
              <a:t>	class </a:t>
            </a:r>
            <a:r>
              <a:rPr lang="en-US" dirty="0" err="1" smtClean="0"/>
              <a:t>MyClass</a:t>
            </a:r>
            <a:r>
              <a:rPr lang="en-US" dirty="0" smtClean="0"/>
              <a:t>&lt;T&gt; {</a:t>
            </a:r>
          </a:p>
          <a:p>
            <a:pPr marL="0" indent="0">
              <a:buNone/>
            </a:pPr>
            <a:r>
              <a:rPr lang="en-US" dirty="0" smtClean="0"/>
              <a:t>		public T Result { get; set; }</a:t>
            </a:r>
          </a:p>
          <a:p>
            <a:pPr marL="0" indent="0">
              <a:buNone/>
            </a:pPr>
            <a:r>
              <a:rPr lang="en-US" dirty="0"/>
              <a:t>	</a:t>
            </a:r>
            <a:r>
              <a:rPr lang="en-US" dirty="0" smtClean="0"/>
              <a:t>	public </a:t>
            </a:r>
            <a:r>
              <a:rPr lang="en-US" dirty="0" err="1" smtClean="0"/>
              <a:t>MyClass</a:t>
            </a:r>
            <a:r>
              <a:rPr lang="en-US" dirty="0" smtClean="0"/>
              <a:t>(T value1) {</a:t>
            </a:r>
          </a:p>
          <a:p>
            <a:pPr marL="0" indent="0">
              <a:buNone/>
            </a:pPr>
            <a:r>
              <a:rPr lang="en-US" dirty="0" smtClean="0"/>
              <a:t>			//Code to execute on class instantiation</a:t>
            </a:r>
            <a:endParaRPr lang="en-US" dirty="0"/>
          </a:p>
          <a:p>
            <a:pPr marL="0" indent="0">
              <a:buNone/>
            </a:pPr>
            <a:r>
              <a:rPr lang="en-US" dirty="0" smtClean="0"/>
              <a:t>		}</a:t>
            </a:r>
          </a:p>
          <a:p>
            <a:pPr marL="0" indent="0">
              <a:buNone/>
            </a:pPr>
            <a:r>
              <a:rPr lang="en-US" dirty="0"/>
              <a:t>	</a:t>
            </a:r>
            <a:r>
              <a:rPr lang="en-US" dirty="0" smtClean="0"/>
              <a:t>	public T </a:t>
            </a:r>
            <a:r>
              <a:rPr lang="en-US" dirty="0" err="1" smtClean="0"/>
              <a:t>ReturnsObject</a:t>
            </a:r>
            <a:r>
              <a:rPr lang="en-US" dirty="0" smtClean="0"/>
              <a:t>(T value1) {</a:t>
            </a:r>
          </a:p>
          <a:p>
            <a:pPr marL="0" indent="0">
              <a:buNone/>
            </a:pPr>
            <a:r>
              <a:rPr lang="en-US" dirty="0"/>
              <a:t>	</a:t>
            </a:r>
            <a:r>
              <a:rPr lang="en-US" dirty="0" smtClean="0"/>
              <a:t>		return value1;</a:t>
            </a:r>
          </a:p>
          <a:p>
            <a:pPr marL="0" indent="0">
              <a:buNone/>
            </a:pPr>
            <a:r>
              <a:rPr lang="en-US" dirty="0"/>
              <a:t>	</a:t>
            </a:r>
            <a:r>
              <a:rPr lang="en-US" dirty="0" smtClean="0"/>
              <a:t>	}</a:t>
            </a:r>
            <a:endParaRPr lang="en-US" dirty="0"/>
          </a:p>
          <a:p>
            <a:pPr marL="0" indent="0">
              <a:buNone/>
            </a:pPr>
            <a:r>
              <a:rPr lang="en-US" dirty="0" smtClean="0"/>
              <a:t>	}</a:t>
            </a:r>
            <a:endParaRPr lang="en-US" dirty="0"/>
          </a:p>
        </p:txBody>
      </p:sp>
      <p:sp>
        <p:nvSpPr>
          <p:cNvPr id="4" name="Rectangle 3"/>
          <p:cNvSpPr/>
          <p:nvPr/>
        </p:nvSpPr>
        <p:spPr>
          <a:xfrm>
            <a:off x="3465095" y="2909455"/>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92906" y="3313496"/>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07832" y="3694496"/>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12959" y="4793626"/>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30254" y="4788839"/>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92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Generics</a:t>
            </a:r>
            <a:endParaRPr lang="en-US" dirty="0"/>
          </a:p>
        </p:txBody>
      </p:sp>
      <p:sp>
        <p:nvSpPr>
          <p:cNvPr id="3" name="Content Placeholder 2"/>
          <p:cNvSpPr>
            <a:spLocks noGrp="1"/>
          </p:cNvSpPr>
          <p:nvPr>
            <p:ph idx="1"/>
          </p:nvPr>
        </p:nvSpPr>
        <p:spPr>
          <a:xfrm>
            <a:off x="685800" y="2194560"/>
            <a:ext cx="10820400" cy="4430527"/>
          </a:xfrm>
        </p:spPr>
        <p:txBody>
          <a:bodyPr>
            <a:normAutofit/>
          </a:bodyPr>
          <a:lstStyle/>
          <a:p>
            <a:pPr marL="0" indent="0">
              <a:buNone/>
            </a:pPr>
            <a:r>
              <a:rPr lang="en-US" dirty="0" smtClean="0"/>
              <a:t>Method </a:t>
            </a:r>
            <a:r>
              <a:rPr lang="en-US" dirty="0"/>
              <a:t>Type Parameter Syntax:</a:t>
            </a:r>
          </a:p>
          <a:p>
            <a:pPr marL="0" indent="0">
              <a:buNone/>
            </a:pPr>
            <a:endParaRPr lang="en-US" dirty="0"/>
          </a:p>
          <a:p>
            <a:pPr marL="0" indent="0">
              <a:buNone/>
            </a:pPr>
            <a:r>
              <a:rPr lang="en-US" dirty="0"/>
              <a:t>	class </a:t>
            </a:r>
            <a:r>
              <a:rPr lang="en-US" dirty="0" err="1" smtClean="0"/>
              <a:t>MyClass</a:t>
            </a:r>
            <a:r>
              <a:rPr lang="en-US" dirty="0" smtClean="0"/>
              <a:t> </a:t>
            </a:r>
            <a:r>
              <a:rPr lang="en-US" dirty="0"/>
              <a:t>{</a:t>
            </a:r>
          </a:p>
          <a:p>
            <a:pPr marL="0" indent="0">
              <a:buNone/>
            </a:pPr>
            <a:r>
              <a:rPr lang="en-US" dirty="0"/>
              <a:t>		public T </a:t>
            </a:r>
            <a:r>
              <a:rPr lang="en-US" dirty="0" err="1" smtClean="0"/>
              <a:t>ReturnsObject</a:t>
            </a:r>
            <a:r>
              <a:rPr lang="en-US" dirty="0" smtClean="0"/>
              <a:t>&lt;T&gt;(T </a:t>
            </a:r>
            <a:r>
              <a:rPr lang="en-US" dirty="0"/>
              <a:t>value1) {</a:t>
            </a:r>
          </a:p>
          <a:p>
            <a:pPr marL="0" indent="0">
              <a:buNone/>
            </a:pPr>
            <a:r>
              <a:rPr lang="en-US" dirty="0"/>
              <a:t>			return value1;</a:t>
            </a:r>
          </a:p>
          <a:p>
            <a:pPr marL="0" indent="0">
              <a:buNone/>
            </a:pPr>
            <a:r>
              <a:rPr lang="en-US" dirty="0"/>
              <a:t>		}</a:t>
            </a:r>
          </a:p>
          <a:p>
            <a:pPr marL="0" indent="0">
              <a:buNone/>
            </a:pPr>
            <a:r>
              <a:rPr lang="en-US" dirty="0"/>
              <a:t>	}</a:t>
            </a:r>
          </a:p>
          <a:p>
            <a:endParaRPr lang="en-US" dirty="0"/>
          </a:p>
        </p:txBody>
      </p:sp>
      <p:sp>
        <p:nvSpPr>
          <p:cNvPr id="4" name="Rectangle 3"/>
          <p:cNvSpPr/>
          <p:nvPr/>
        </p:nvSpPr>
        <p:spPr>
          <a:xfrm>
            <a:off x="3501190" y="3511034"/>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759116" y="3511033"/>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94258" y="3511033"/>
            <a:ext cx="180474" cy="29094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47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5816955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83726667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Collections</a:t>
            </a:r>
            <a:endParaRPr lang="en-US" dirty="0"/>
          </a:p>
        </p:txBody>
      </p:sp>
      <p:sp>
        <p:nvSpPr>
          <p:cNvPr id="3" name="Content Placeholder 2"/>
          <p:cNvSpPr>
            <a:spLocks noGrp="1"/>
          </p:cNvSpPr>
          <p:nvPr>
            <p:ph idx="1"/>
          </p:nvPr>
        </p:nvSpPr>
        <p:spPr/>
        <p:txBody>
          <a:bodyPr>
            <a:normAutofit/>
          </a:bodyPr>
          <a:lstStyle/>
          <a:p>
            <a:r>
              <a:rPr lang="en-US" dirty="0" smtClean="0"/>
              <a:t>Most popular types of collections</a:t>
            </a:r>
          </a:p>
          <a:p>
            <a:pPr lvl="1"/>
            <a:r>
              <a:rPr lang="en-US" dirty="0" smtClean="0"/>
              <a:t>Array</a:t>
            </a:r>
          </a:p>
          <a:p>
            <a:pPr lvl="1"/>
            <a:r>
              <a:rPr lang="en-US" dirty="0" smtClean="0"/>
              <a:t>List</a:t>
            </a:r>
          </a:p>
          <a:p>
            <a:pPr lvl="1"/>
            <a:r>
              <a:rPr lang="en-US" dirty="0" smtClean="0"/>
              <a:t>Collection</a:t>
            </a:r>
          </a:p>
          <a:p>
            <a:pPr lvl="1"/>
            <a:endParaRPr lang="en-US" dirty="0" smtClean="0"/>
          </a:p>
          <a:p>
            <a:r>
              <a:rPr lang="en-US" dirty="0" smtClean="0"/>
              <a:t>Collections that inherit from </a:t>
            </a:r>
            <a:r>
              <a:rPr lang="en-US" dirty="0" err="1" smtClean="0"/>
              <a:t>IEnumerable</a:t>
            </a:r>
            <a:r>
              <a:rPr lang="en-US" dirty="0" smtClean="0"/>
              <a:t> interface permit iteration over the items making them the most common collection types</a:t>
            </a:r>
          </a:p>
          <a:p>
            <a:endParaRPr lang="en-US" dirty="0" smtClean="0"/>
          </a:p>
          <a:p>
            <a:r>
              <a:rPr lang="en-US" dirty="0" smtClean="0"/>
              <a:t>Enumerable collections are most commonly implemented for their ease of use in </a:t>
            </a:r>
            <a:r>
              <a:rPr lang="en-US" dirty="0" err="1" smtClean="0"/>
              <a:t>ForEach</a:t>
            </a:r>
            <a:r>
              <a:rPr lang="en-US" dirty="0" smtClean="0"/>
              <a:t> loops</a:t>
            </a:r>
            <a:endParaRPr lang="en-US" dirty="0"/>
          </a:p>
        </p:txBody>
      </p:sp>
    </p:spTree>
    <p:extLst>
      <p:ext uri="{BB962C8B-B14F-4D97-AF65-F5344CB8AC3E}">
        <p14:creationId xmlns:p14="http://schemas.microsoft.com/office/powerpoint/2010/main" val="33041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Collections</a:t>
            </a:r>
            <a:endParaRPr lang="en-US" dirty="0"/>
          </a:p>
        </p:txBody>
      </p:sp>
      <p:sp>
        <p:nvSpPr>
          <p:cNvPr id="3" name="Content Placeholder 2"/>
          <p:cNvSpPr>
            <a:spLocks noGrp="1"/>
          </p:cNvSpPr>
          <p:nvPr>
            <p:ph idx="1"/>
          </p:nvPr>
        </p:nvSpPr>
        <p:spPr/>
        <p:txBody>
          <a:bodyPr/>
          <a:lstStyle/>
          <a:p>
            <a:r>
              <a:rPr lang="en-US" dirty="0" smtClean="0"/>
              <a:t>Defining an </a:t>
            </a:r>
            <a:r>
              <a:rPr lang="en-US" dirty="0" err="1" smtClean="0"/>
              <a:t>IEnumerable</a:t>
            </a:r>
            <a:r>
              <a:rPr lang="en-US" dirty="0" smtClean="0"/>
              <a:t> collection</a:t>
            </a:r>
          </a:p>
          <a:p>
            <a:endParaRPr lang="en-US" dirty="0"/>
          </a:p>
          <a:p>
            <a:pPr marL="457200" lvl="1" indent="0">
              <a:buNone/>
            </a:pPr>
            <a:r>
              <a:rPr lang="en-US" dirty="0" err="1" smtClean="0"/>
              <a:t>IEnumerable</a:t>
            </a:r>
            <a:r>
              <a:rPr lang="en-US" dirty="0" smtClean="0"/>
              <a:t>&lt;</a:t>
            </a:r>
            <a:r>
              <a:rPr lang="en-US" i="1" dirty="0" smtClean="0"/>
              <a:t>type</a:t>
            </a:r>
            <a:r>
              <a:rPr lang="en-US" dirty="0" smtClean="0"/>
              <a:t>&gt; </a:t>
            </a:r>
            <a:r>
              <a:rPr lang="en-US" dirty="0" err="1" smtClean="0"/>
              <a:t>MyItems</a:t>
            </a:r>
            <a:r>
              <a:rPr lang="en-US" dirty="0" smtClean="0"/>
              <a:t> = new List&lt;</a:t>
            </a:r>
            <a:r>
              <a:rPr lang="en-US" i="1" dirty="0" smtClean="0"/>
              <a:t>type</a:t>
            </a:r>
            <a:r>
              <a:rPr lang="en-US" dirty="0" smtClean="0"/>
              <a:t>&gt;();</a:t>
            </a:r>
          </a:p>
          <a:p>
            <a:pPr marL="457200" lvl="1" indent="0">
              <a:buNone/>
            </a:pPr>
            <a:endParaRPr lang="en-US" dirty="0" smtClean="0"/>
          </a:p>
          <a:p>
            <a:r>
              <a:rPr lang="en-US" dirty="0" smtClean="0"/>
              <a:t>Using an </a:t>
            </a:r>
            <a:r>
              <a:rPr lang="en-US" dirty="0" err="1" smtClean="0"/>
              <a:t>IEnumerable</a:t>
            </a:r>
            <a:r>
              <a:rPr lang="en-US" dirty="0" smtClean="0"/>
              <a:t> collection</a:t>
            </a:r>
          </a:p>
          <a:p>
            <a:endParaRPr lang="en-US" dirty="0"/>
          </a:p>
          <a:p>
            <a:pPr marL="457200" lvl="1" indent="0">
              <a:buNone/>
            </a:pPr>
            <a:r>
              <a:rPr lang="en-US" dirty="0" err="1"/>
              <a:t>f</a:t>
            </a:r>
            <a:r>
              <a:rPr lang="en-US" dirty="0" err="1" smtClean="0"/>
              <a:t>oreach</a:t>
            </a:r>
            <a:r>
              <a:rPr lang="en-US" dirty="0" smtClean="0"/>
              <a:t> (</a:t>
            </a:r>
            <a:r>
              <a:rPr lang="en-US" i="1" dirty="0" smtClean="0"/>
              <a:t>type</a:t>
            </a:r>
            <a:r>
              <a:rPr lang="en-US" dirty="0" smtClean="0"/>
              <a:t> item in </a:t>
            </a:r>
            <a:r>
              <a:rPr lang="en-US" dirty="0" err="1" smtClean="0"/>
              <a:t>MyItems</a:t>
            </a:r>
            <a:r>
              <a:rPr lang="en-US" dirty="0" smtClean="0"/>
              <a:t>) {</a:t>
            </a:r>
          </a:p>
          <a:p>
            <a:pPr marL="457200" lvl="1" indent="0">
              <a:buNone/>
            </a:pPr>
            <a:r>
              <a:rPr lang="en-US" dirty="0" smtClean="0"/>
              <a:t>	//Code to perform on item variable</a:t>
            </a:r>
            <a:endParaRPr lang="en-US" dirty="0"/>
          </a:p>
          <a:p>
            <a:pPr marL="457200" lvl="1" indent="0">
              <a:buNone/>
            </a:pPr>
            <a:r>
              <a:rPr lang="en-US" dirty="0" smtClean="0"/>
              <a:t>}</a:t>
            </a:r>
            <a:endParaRPr lang="en-US" dirty="0"/>
          </a:p>
        </p:txBody>
      </p:sp>
    </p:spTree>
    <p:extLst>
      <p:ext uri="{BB962C8B-B14F-4D97-AF65-F5344CB8AC3E}">
        <p14:creationId xmlns:p14="http://schemas.microsoft.com/office/powerpoint/2010/main" val="94912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085694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77359862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Projects and References</a:t>
            </a:r>
            <a:endParaRPr lang="en-US" dirty="0"/>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98719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Windows and navigation</a:t>
            </a:r>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5822769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942778383"/>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Packages</a:t>
            </a:r>
            <a:endParaRPr lang="en-US" dirty="0"/>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33773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9458337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and Project Properties</a:t>
            </a:r>
          </a:p>
        </p:txBody>
      </p:sp>
      <p:sp>
        <p:nvSpPr>
          <p:cNvPr id="3" name="TextBox 2"/>
          <p:cNvSpPr txBox="1"/>
          <p:nvPr/>
        </p:nvSpPr>
        <p:spPr>
          <a:xfrm>
            <a:off x="1236518" y="2514600"/>
            <a:ext cx="5785558" cy="3508653"/>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Opening the Solution Properties Page</a:t>
            </a:r>
          </a:p>
          <a:p>
            <a:pPr marL="742950" lvl="1" indent="-285750">
              <a:buFont typeface="Arial" panose="020B0604020202020204" pitchFamily="34" charset="0"/>
              <a:buChar char="•"/>
            </a:pPr>
            <a:r>
              <a:rPr lang="en-US" dirty="0" smtClean="0"/>
              <a:t>Setting The Startup Projects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sz="2000" dirty="0" smtClean="0"/>
              <a:t>Opening the Project Properties Page</a:t>
            </a:r>
          </a:p>
          <a:p>
            <a:pPr marL="742950" lvl="1" indent="-285750">
              <a:buFont typeface="Arial" panose="020B0604020202020204" pitchFamily="34" charset="0"/>
              <a:buChar char="•"/>
            </a:pPr>
            <a:r>
              <a:rPr lang="en-US" sz="1900" dirty="0" smtClean="0"/>
              <a:t>Application Section</a:t>
            </a:r>
          </a:p>
          <a:p>
            <a:pPr marL="1200150" lvl="2" indent="-285750">
              <a:buFont typeface="Arial" panose="020B0604020202020204" pitchFamily="34" charset="0"/>
              <a:buChar char="•"/>
            </a:pPr>
            <a:r>
              <a:rPr lang="en-US" dirty="0" smtClean="0"/>
              <a:t>Assembly Name &amp; Default Namespace</a:t>
            </a:r>
          </a:p>
          <a:p>
            <a:pPr marL="1200150" lvl="2" indent="-285750">
              <a:buFont typeface="Arial" panose="020B0604020202020204" pitchFamily="34" charset="0"/>
              <a:buChar char="•"/>
            </a:pPr>
            <a:r>
              <a:rPr lang="en-US" dirty="0" smtClean="0"/>
              <a:t>Target Framework</a:t>
            </a:r>
          </a:p>
          <a:p>
            <a:pPr marL="1200150" lvl="2" indent="-285750">
              <a:buFont typeface="Arial" panose="020B0604020202020204" pitchFamily="34" charset="0"/>
              <a:buChar char="•"/>
            </a:pPr>
            <a:r>
              <a:rPr lang="en-US" dirty="0" smtClean="0"/>
              <a:t>Output Type</a:t>
            </a:r>
          </a:p>
          <a:p>
            <a:pPr marL="1200150" lvl="2" indent="-285750">
              <a:buFont typeface="Arial" panose="020B0604020202020204" pitchFamily="34" charset="0"/>
              <a:buChar char="•"/>
            </a:pPr>
            <a:r>
              <a:rPr lang="en-US" dirty="0" smtClean="0"/>
              <a:t>Startup Object</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sz="1900" dirty="0" smtClean="0"/>
              <a:t>Build Section</a:t>
            </a:r>
          </a:p>
          <a:p>
            <a:pPr marL="1200150" lvl="2" indent="-285750">
              <a:buFont typeface="Arial" panose="020B0604020202020204" pitchFamily="34" charset="0"/>
              <a:buChar char="•"/>
            </a:pPr>
            <a:r>
              <a:rPr lang="en-US" dirty="0" smtClean="0"/>
              <a:t>Platform Target</a:t>
            </a:r>
          </a:p>
        </p:txBody>
      </p:sp>
    </p:spTree>
    <p:extLst>
      <p:ext uri="{BB962C8B-B14F-4D97-AF65-F5344CB8AC3E}">
        <p14:creationId xmlns:p14="http://schemas.microsoft.com/office/powerpoint/2010/main" val="28410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The Solution Properties Page</a:t>
            </a:r>
            <a:endParaRPr lang="en-US" dirty="0"/>
          </a:p>
        </p:txBody>
      </p:sp>
      <p:pic>
        <p:nvPicPr>
          <p:cNvPr id="4" name="Picture 3"/>
          <p:cNvPicPr>
            <a:picLocks noChangeAspect="1"/>
          </p:cNvPicPr>
          <p:nvPr/>
        </p:nvPicPr>
        <p:blipFill>
          <a:blip r:embed="rId2"/>
          <a:stretch>
            <a:fillRect/>
          </a:stretch>
        </p:blipFill>
        <p:spPr>
          <a:xfrm>
            <a:off x="7586445" y="2057401"/>
            <a:ext cx="3115110" cy="3924848"/>
          </a:xfrm>
          <a:prstGeom prst="rect">
            <a:avLst/>
          </a:prstGeom>
        </p:spPr>
      </p:pic>
      <p:sp>
        <p:nvSpPr>
          <p:cNvPr id="5" name="Right Arrow 4"/>
          <p:cNvSpPr/>
          <p:nvPr/>
        </p:nvSpPr>
        <p:spPr>
          <a:xfrm>
            <a:off x="6705600" y="2754086"/>
            <a:ext cx="990600"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2895600" y="2227793"/>
            <a:ext cx="3248478" cy="3524742"/>
          </a:xfrm>
          <a:prstGeom prst="rect">
            <a:avLst/>
          </a:prstGeom>
        </p:spPr>
      </p:pic>
      <p:sp>
        <p:nvSpPr>
          <p:cNvPr id="7" name="Right Arrow 6"/>
          <p:cNvSpPr/>
          <p:nvPr/>
        </p:nvSpPr>
        <p:spPr>
          <a:xfrm rot="10800000">
            <a:off x="5900955" y="2775857"/>
            <a:ext cx="1685490" cy="174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713592" y="5497286"/>
            <a:ext cx="1240971" cy="2552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662544" y="2194560"/>
            <a:ext cx="9843655" cy="4024125"/>
          </a:xfrm>
        </p:spPr>
        <p:txBody>
          <a:bodyPr/>
          <a:lstStyle/>
          <a:p>
            <a:r>
              <a:rPr lang="en-US" dirty="0"/>
              <a:t>7</a:t>
            </a:r>
            <a:r>
              <a:rPr lang="en-US" dirty="0" smtClean="0"/>
              <a:t> Sections</a:t>
            </a:r>
          </a:p>
          <a:p>
            <a:pPr lvl="1"/>
            <a:r>
              <a:rPr lang="en-US" dirty="0" smtClean="0"/>
              <a:t>Introduction</a:t>
            </a:r>
            <a:endParaRPr lang="en-US" dirty="0" smtClean="0"/>
          </a:p>
          <a:p>
            <a:pPr lvl="1"/>
            <a:r>
              <a:rPr lang="en-US" dirty="0" smtClean="0"/>
              <a:t>Installing and Using Visual Studio</a:t>
            </a:r>
          </a:p>
          <a:p>
            <a:pPr lvl="1"/>
            <a:r>
              <a:rPr lang="en-US" dirty="0" smtClean="0"/>
              <a:t>Basic Concepts</a:t>
            </a:r>
          </a:p>
          <a:p>
            <a:pPr lvl="1"/>
            <a:r>
              <a:rPr lang="en-US" dirty="0" smtClean="0"/>
              <a:t>Control Flow</a:t>
            </a:r>
          </a:p>
          <a:p>
            <a:pPr lvl="1"/>
            <a:r>
              <a:rPr lang="en-US" dirty="0" smtClean="0"/>
              <a:t>Classes</a:t>
            </a:r>
          </a:p>
          <a:p>
            <a:pPr lvl="1"/>
            <a:r>
              <a:rPr lang="en-US" dirty="0" smtClean="0"/>
              <a:t>Object </a:t>
            </a:r>
            <a:r>
              <a:rPr lang="en-US" dirty="0" smtClean="0"/>
              <a:t>Oriented Programming</a:t>
            </a:r>
          </a:p>
          <a:p>
            <a:pPr lvl="1"/>
            <a:r>
              <a:rPr lang="en-US" dirty="0" smtClean="0"/>
              <a:t>Odds &amp; Ends</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4580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The Solution Properties Page</a:t>
            </a:r>
            <a:endParaRPr lang="en-US" dirty="0"/>
          </a:p>
        </p:txBody>
      </p:sp>
      <p:pic>
        <p:nvPicPr>
          <p:cNvPr id="4" name="Picture 3"/>
          <p:cNvPicPr>
            <a:picLocks noChangeAspect="1"/>
          </p:cNvPicPr>
          <p:nvPr/>
        </p:nvPicPr>
        <p:blipFill>
          <a:blip r:embed="rId2"/>
          <a:stretch>
            <a:fillRect/>
          </a:stretch>
        </p:blipFill>
        <p:spPr>
          <a:xfrm>
            <a:off x="7586445" y="2057401"/>
            <a:ext cx="3115110" cy="3924848"/>
          </a:xfrm>
          <a:prstGeom prst="rect">
            <a:avLst/>
          </a:prstGeom>
        </p:spPr>
      </p:pic>
      <p:sp>
        <p:nvSpPr>
          <p:cNvPr id="5" name="Right Arrow 4"/>
          <p:cNvSpPr/>
          <p:nvPr/>
        </p:nvSpPr>
        <p:spPr>
          <a:xfrm>
            <a:off x="6705600" y="2754086"/>
            <a:ext cx="990600" cy="217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785845" y="2445690"/>
            <a:ext cx="3115110" cy="2772162"/>
          </a:xfrm>
          <a:prstGeom prst="rect">
            <a:avLst/>
          </a:prstGeom>
        </p:spPr>
      </p:pic>
      <p:sp>
        <p:nvSpPr>
          <p:cNvPr id="9" name="Right Arrow 8"/>
          <p:cNvSpPr/>
          <p:nvPr/>
        </p:nvSpPr>
        <p:spPr>
          <a:xfrm rot="10800000">
            <a:off x="5960377" y="2737458"/>
            <a:ext cx="1566645" cy="250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4411780">
            <a:off x="3274586" y="3363198"/>
            <a:ext cx="772665" cy="227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1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The Solution Properties Page</a:t>
            </a:r>
          </a:p>
        </p:txBody>
      </p:sp>
      <p:pic>
        <p:nvPicPr>
          <p:cNvPr id="6" name="Picture 5"/>
          <p:cNvPicPr>
            <a:picLocks noChangeAspect="1"/>
          </p:cNvPicPr>
          <p:nvPr/>
        </p:nvPicPr>
        <p:blipFill>
          <a:blip r:embed="rId2"/>
          <a:stretch>
            <a:fillRect/>
          </a:stretch>
        </p:blipFill>
        <p:spPr>
          <a:xfrm>
            <a:off x="2282025" y="1938882"/>
            <a:ext cx="7316221" cy="4601217"/>
          </a:xfrm>
          <a:prstGeom prst="rect">
            <a:avLst/>
          </a:prstGeom>
        </p:spPr>
      </p:pic>
    </p:spTree>
    <p:extLst>
      <p:ext uri="{BB962C8B-B14F-4D97-AF65-F5344CB8AC3E}">
        <p14:creationId xmlns:p14="http://schemas.microsoft.com/office/powerpoint/2010/main" val="417790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Startup Projects</a:t>
            </a:r>
          </a:p>
        </p:txBody>
      </p:sp>
      <p:pic>
        <p:nvPicPr>
          <p:cNvPr id="6" name="Picture 5"/>
          <p:cNvPicPr>
            <a:picLocks noChangeAspect="1"/>
          </p:cNvPicPr>
          <p:nvPr/>
        </p:nvPicPr>
        <p:blipFill>
          <a:blip r:embed="rId2"/>
          <a:stretch>
            <a:fillRect/>
          </a:stretch>
        </p:blipFill>
        <p:spPr>
          <a:xfrm>
            <a:off x="2282025" y="1938882"/>
            <a:ext cx="7316221" cy="4601217"/>
          </a:xfrm>
          <a:prstGeom prst="rect">
            <a:avLst/>
          </a:prstGeom>
        </p:spPr>
      </p:pic>
      <p:sp>
        <p:nvSpPr>
          <p:cNvPr id="7" name="Rectangle 6"/>
          <p:cNvSpPr/>
          <p:nvPr/>
        </p:nvSpPr>
        <p:spPr>
          <a:xfrm>
            <a:off x="4218709" y="2888673"/>
            <a:ext cx="3460173" cy="498763"/>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218709" y="3396852"/>
            <a:ext cx="4616681" cy="2672478"/>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655882" y="2806584"/>
            <a:ext cx="110871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3057" y="3799986"/>
            <a:ext cx="1659082" cy="282157"/>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7043057" y="4070117"/>
            <a:ext cx="1659082" cy="471219"/>
          </a:xfrm>
          <a:prstGeom prst="rect">
            <a:avLst/>
          </a:prstGeom>
        </p:spPr>
      </p:pic>
      <p:sp>
        <p:nvSpPr>
          <p:cNvPr id="12" name="Right Arrow 11"/>
          <p:cNvSpPr/>
          <p:nvPr/>
        </p:nvSpPr>
        <p:spPr>
          <a:xfrm>
            <a:off x="6270171" y="4178766"/>
            <a:ext cx="772886" cy="23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08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the project properties page</a:t>
            </a:r>
            <a:endParaRPr lang="en-US" dirty="0"/>
          </a:p>
        </p:txBody>
      </p:sp>
      <p:pic>
        <p:nvPicPr>
          <p:cNvPr id="4" name="Picture 3"/>
          <p:cNvPicPr>
            <a:picLocks noChangeAspect="1"/>
          </p:cNvPicPr>
          <p:nvPr/>
        </p:nvPicPr>
        <p:blipFill>
          <a:blip r:embed="rId2"/>
          <a:stretch>
            <a:fillRect/>
          </a:stretch>
        </p:blipFill>
        <p:spPr>
          <a:xfrm>
            <a:off x="8059293" y="2299338"/>
            <a:ext cx="3105583" cy="3848637"/>
          </a:xfrm>
          <a:prstGeom prst="rect">
            <a:avLst/>
          </a:prstGeom>
        </p:spPr>
      </p:pic>
      <p:sp>
        <p:nvSpPr>
          <p:cNvPr id="5" name="Right Arrow 4"/>
          <p:cNvSpPr/>
          <p:nvPr/>
        </p:nvSpPr>
        <p:spPr>
          <a:xfrm>
            <a:off x="6992493" y="3102429"/>
            <a:ext cx="1066800" cy="20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187974" y="2057401"/>
            <a:ext cx="2572109" cy="4305901"/>
          </a:xfrm>
          <a:prstGeom prst="rect">
            <a:avLst/>
          </a:prstGeom>
        </p:spPr>
      </p:pic>
      <p:sp>
        <p:nvSpPr>
          <p:cNvPr id="7" name="Right Arrow 6"/>
          <p:cNvSpPr/>
          <p:nvPr/>
        </p:nvSpPr>
        <p:spPr>
          <a:xfrm rot="10800000">
            <a:off x="5760083" y="3102429"/>
            <a:ext cx="2007644" cy="20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198914" y="6147975"/>
            <a:ext cx="989060" cy="215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3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the project properties page</a:t>
            </a:r>
            <a:endParaRPr lang="en-US" dirty="0"/>
          </a:p>
        </p:txBody>
      </p:sp>
      <p:pic>
        <p:nvPicPr>
          <p:cNvPr id="4" name="Picture 3"/>
          <p:cNvPicPr>
            <a:picLocks noChangeAspect="1"/>
          </p:cNvPicPr>
          <p:nvPr/>
        </p:nvPicPr>
        <p:blipFill>
          <a:blip r:embed="rId2"/>
          <a:stretch>
            <a:fillRect/>
          </a:stretch>
        </p:blipFill>
        <p:spPr>
          <a:xfrm>
            <a:off x="8059293" y="2299338"/>
            <a:ext cx="3105583" cy="3848637"/>
          </a:xfrm>
          <a:prstGeom prst="rect">
            <a:avLst/>
          </a:prstGeom>
        </p:spPr>
      </p:pic>
      <p:sp>
        <p:nvSpPr>
          <p:cNvPr id="5" name="Right Arrow 4"/>
          <p:cNvSpPr/>
          <p:nvPr/>
        </p:nvSpPr>
        <p:spPr>
          <a:xfrm>
            <a:off x="6992493" y="3102429"/>
            <a:ext cx="1066800" cy="20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5760083" y="3102429"/>
            <a:ext cx="2007644" cy="20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654500" y="2647680"/>
            <a:ext cx="3105583" cy="2181529"/>
          </a:xfrm>
          <a:prstGeom prst="rect">
            <a:avLst/>
          </a:prstGeom>
        </p:spPr>
      </p:pic>
      <p:sp>
        <p:nvSpPr>
          <p:cNvPr id="9" name="Right Arrow 8"/>
          <p:cNvSpPr/>
          <p:nvPr/>
        </p:nvSpPr>
        <p:spPr>
          <a:xfrm rot="14552501">
            <a:off x="3045897" y="3624144"/>
            <a:ext cx="1012372" cy="2285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54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a:t>Opening the project properties page</a:t>
            </a:r>
          </a:p>
        </p:txBody>
      </p:sp>
      <p:pic>
        <p:nvPicPr>
          <p:cNvPr id="4" name="Picture 3"/>
          <p:cNvPicPr>
            <a:picLocks noChangeAspect="1"/>
          </p:cNvPicPr>
          <p:nvPr/>
        </p:nvPicPr>
        <p:blipFill>
          <a:blip r:embed="rId2"/>
          <a:stretch>
            <a:fillRect/>
          </a:stretch>
        </p:blipFill>
        <p:spPr>
          <a:xfrm>
            <a:off x="958557" y="1792398"/>
            <a:ext cx="10688542" cy="4906060"/>
          </a:xfrm>
          <a:prstGeom prst="rect">
            <a:avLst/>
          </a:prstGeom>
        </p:spPr>
      </p:pic>
    </p:spTree>
    <p:extLst>
      <p:ext uri="{BB962C8B-B14F-4D97-AF65-F5344CB8AC3E}">
        <p14:creationId xmlns:p14="http://schemas.microsoft.com/office/powerpoint/2010/main" val="56880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smtClean="0"/>
              <a:t>Application Section</a:t>
            </a:r>
            <a:endParaRPr lang="en-US" dirty="0"/>
          </a:p>
        </p:txBody>
      </p:sp>
      <p:pic>
        <p:nvPicPr>
          <p:cNvPr id="4" name="Picture 3"/>
          <p:cNvPicPr>
            <a:picLocks noChangeAspect="1"/>
          </p:cNvPicPr>
          <p:nvPr/>
        </p:nvPicPr>
        <p:blipFill>
          <a:blip r:embed="rId2"/>
          <a:stretch>
            <a:fillRect/>
          </a:stretch>
        </p:blipFill>
        <p:spPr>
          <a:xfrm>
            <a:off x="833865" y="1594969"/>
            <a:ext cx="10688542" cy="4906060"/>
          </a:xfrm>
          <a:prstGeom prst="rect">
            <a:avLst/>
          </a:prstGeom>
        </p:spPr>
      </p:pic>
      <p:sp>
        <p:nvSpPr>
          <p:cNvPr id="3" name="Right Arrow 2"/>
          <p:cNvSpPr/>
          <p:nvPr/>
        </p:nvSpPr>
        <p:spPr>
          <a:xfrm rot="10800000">
            <a:off x="1780308" y="1859971"/>
            <a:ext cx="1262743" cy="239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7765" y="1816427"/>
            <a:ext cx="9404642" cy="4684601"/>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68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smtClean="0"/>
              <a:t>Assembly Name &amp; Default Namespace</a:t>
            </a:r>
            <a:endParaRPr lang="en-US" dirty="0"/>
          </a:p>
        </p:txBody>
      </p:sp>
      <p:pic>
        <p:nvPicPr>
          <p:cNvPr id="4" name="Picture 3"/>
          <p:cNvPicPr>
            <a:picLocks noChangeAspect="1"/>
          </p:cNvPicPr>
          <p:nvPr/>
        </p:nvPicPr>
        <p:blipFill>
          <a:blip r:embed="rId2"/>
          <a:stretch>
            <a:fillRect/>
          </a:stretch>
        </p:blipFill>
        <p:spPr>
          <a:xfrm>
            <a:off x="958557" y="1792398"/>
            <a:ext cx="10688542" cy="4906060"/>
          </a:xfrm>
          <a:prstGeom prst="rect">
            <a:avLst/>
          </a:prstGeom>
        </p:spPr>
      </p:pic>
      <p:sp>
        <p:nvSpPr>
          <p:cNvPr id="5" name="Rectangle 4"/>
          <p:cNvSpPr/>
          <p:nvPr/>
        </p:nvSpPr>
        <p:spPr>
          <a:xfrm>
            <a:off x="2357252" y="2514599"/>
            <a:ext cx="2693719" cy="4463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102806" y="2514598"/>
            <a:ext cx="2693719" cy="4463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quot;No&quot; Symbol 6"/>
          <p:cNvSpPr/>
          <p:nvPr/>
        </p:nvSpPr>
        <p:spPr>
          <a:xfrm>
            <a:off x="2627603" y="2013854"/>
            <a:ext cx="1632857" cy="144780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5589815" y="2013853"/>
            <a:ext cx="1632857" cy="144780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053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smtClean="0"/>
              <a:t>Target Framework</a:t>
            </a:r>
            <a:endParaRPr lang="en-US" dirty="0"/>
          </a:p>
        </p:txBody>
      </p:sp>
      <p:pic>
        <p:nvPicPr>
          <p:cNvPr id="4" name="Picture 3"/>
          <p:cNvPicPr>
            <a:picLocks noChangeAspect="1"/>
          </p:cNvPicPr>
          <p:nvPr/>
        </p:nvPicPr>
        <p:blipFill>
          <a:blip r:embed="rId2"/>
          <a:stretch>
            <a:fillRect/>
          </a:stretch>
        </p:blipFill>
        <p:spPr>
          <a:xfrm>
            <a:off x="936786" y="1563798"/>
            <a:ext cx="10688542" cy="4906060"/>
          </a:xfrm>
          <a:prstGeom prst="rect">
            <a:avLst/>
          </a:prstGeom>
        </p:spPr>
      </p:pic>
      <p:sp>
        <p:nvSpPr>
          <p:cNvPr id="5" name="Rectangle 4"/>
          <p:cNvSpPr/>
          <p:nvPr/>
        </p:nvSpPr>
        <p:spPr>
          <a:xfrm>
            <a:off x="2324595" y="2743199"/>
            <a:ext cx="2693719" cy="44631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361584" y="2959214"/>
            <a:ext cx="2619741" cy="1305107"/>
          </a:xfrm>
          <a:prstGeom prst="rect">
            <a:avLst/>
          </a:prstGeom>
        </p:spPr>
      </p:pic>
      <p:sp>
        <p:nvSpPr>
          <p:cNvPr id="9" name="Right Arrow 8"/>
          <p:cNvSpPr/>
          <p:nvPr/>
        </p:nvSpPr>
        <p:spPr>
          <a:xfrm rot="10800000">
            <a:off x="5018314" y="2933698"/>
            <a:ext cx="1110344" cy="22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4355396" y="3469697"/>
            <a:ext cx="1251857" cy="285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5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smtClean="0"/>
              <a:t>Output Type</a:t>
            </a:r>
            <a:endParaRPr lang="en-US" dirty="0"/>
          </a:p>
        </p:txBody>
      </p:sp>
      <p:pic>
        <p:nvPicPr>
          <p:cNvPr id="4" name="Picture 3"/>
          <p:cNvPicPr>
            <a:picLocks noChangeAspect="1"/>
          </p:cNvPicPr>
          <p:nvPr/>
        </p:nvPicPr>
        <p:blipFill>
          <a:blip r:embed="rId2"/>
          <a:stretch>
            <a:fillRect/>
          </a:stretch>
        </p:blipFill>
        <p:spPr>
          <a:xfrm>
            <a:off x="936786" y="1563798"/>
            <a:ext cx="10688542" cy="4906060"/>
          </a:xfrm>
          <a:prstGeom prst="rect">
            <a:avLst/>
          </a:prstGeom>
        </p:spPr>
      </p:pic>
      <p:sp>
        <p:nvSpPr>
          <p:cNvPr id="6" name="Rectangle 5"/>
          <p:cNvSpPr/>
          <p:nvPr/>
        </p:nvSpPr>
        <p:spPr>
          <a:xfrm>
            <a:off x="5024252" y="2736274"/>
            <a:ext cx="2759034" cy="45324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7630888" y="2941123"/>
            <a:ext cx="1110344" cy="22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095510" y="2941123"/>
            <a:ext cx="2600688" cy="609685"/>
          </a:xfrm>
          <a:prstGeom prst="rect">
            <a:avLst/>
          </a:prstGeom>
        </p:spPr>
      </p:pic>
      <p:sp>
        <p:nvSpPr>
          <p:cNvPr id="9" name="Right Arrow 8"/>
          <p:cNvSpPr/>
          <p:nvPr/>
        </p:nvSpPr>
        <p:spPr>
          <a:xfrm rot="10800000">
            <a:off x="6977745" y="3204156"/>
            <a:ext cx="1110344" cy="22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9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988181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7372" y="499370"/>
            <a:ext cx="8610600" cy="1293028"/>
          </a:xfrm>
        </p:spPr>
        <p:txBody>
          <a:bodyPr/>
          <a:lstStyle/>
          <a:p>
            <a:r>
              <a:rPr lang="en-US" dirty="0" smtClean="0"/>
              <a:t>Startup Object</a:t>
            </a:r>
            <a:endParaRPr lang="en-US" dirty="0"/>
          </a:p>
        </p:txBody>
      </p:sp>
      <p:pic>
        <p:nvPicPr>
          <p:cNvPr id="4" name="Picture 3"/>
          <p:cNvPicPr>
            <a:picLocks noChangeAspect="1"/>
          </p:cNvPicPr>
          <p:nvPr/>
        </p:nvPicPr>
        <p:blipFill>
          <a:blip r:embed="rId2"/>
          <a:stretch>
            <a:fillRect/>
          </a:stretch>
        </p:blipFill>
        <p:spPr>
          <a:xfrm>
            <a:off x="936786" y="1563798"/>
            <a:ext cx="10688542" cy="4906060"/>
          </a:xfrm>
          <a:prstGeom prst="rect">
            <a:avLst/>
          </a:prstGeom>
        </p:spPr>
      </p:pic>
      <p:sp>
        <p:nvSpPr>
          <p:cNvPr id="8" name="Rectangle 7"/>
          <p:cNvSpPr/>
          <p:nvPr/>
        </p:nvSpPr>
        <p:spPr>
          <a:xfrm>
            <a:off x="2313710" y="3182588"/>
            <a:ext cx="2759034" cy="45324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0800000">
            <a:off x="4920346" y="3387437"/>
            <a:ext cx="1110344" cy="22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381997" y="3410860"/>
            <a:ext cx="2600688" cy="276264"/>
          </a:xfrm>
          <a:prstGeom prst="rect">
            <a:avLst/>
          </a:prstGeom>
        </p:spPr>
      </p:pic>
      <p:sp>
        <p:nvSpPr>
          <p:cNvPr id="7" name="Right Arrow 6"/>
          <p:cNvSpPr/>
          <p:nvPr/>
        </p:nvSpPr>
        <p:spPr>
          <a:xfrm rot="10800000">
            <a:off x="4212775" y="3506769"/>
            <a:ext cx="1110344" cy="22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90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Section</a:t>
            </a:r>
            <a:endParaRPr lang="en-US" dirty="0"/>
          </a:p>
        </p:txBody>
      </p:sp>
      <p:pic>
        <p:nvPicPr>
          <p:cNvPr id="4" name="Picture 3"/>
          <p:cNvPicPr>
            <a:picLocks noChangeAspect="1"/>
          </p:cNvPicPr>
          <p:nvPr/>
        </p:nvPicPr>
        <p:blipFill>
          <a:blip r:embed="rId2"/>
          <a:stretch>
            <a:fillRect/>
          </a:stretch>
        </p:blipFill>
        <p:spPr>
          <a:xfrm>
            <a:off x="2616182" y="1883229"/>
            <a:ext cx="6763694" cy="4582164"/>
          </a:xfrm>
          <a:prstGeom prst="rect">
            <a:avLst/>
          </a:prstGeom>
        </p:spPr>
      </p:pic>
      <p:sp>
        <p:nvSpPr>
          <p:cNvPr id="5" name="Right Arrow 4"/>
          <p:cNvSpPr/>
          <p:nvPr/>
        </p:nvSpPr>
        <p:spPr>
          <a:xfrm rot="10800000">
            <a:off x="3249880" y="2338943"/>
            <a:ext cx="1262743" cy="239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51513" y="2057402"/>
            <a:ext cx="5428363" cy="4407992"/>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93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Target</a:t>
            </a:r>
            <a:endParaRPr lang="en-US" dirty="0"/>
          </a:p>
        </p:txBody>
      </p:sp>
      <p:pic>
        <p:nvPicPr>
          <p:cNvPr id="4" name="Picture 3"/>
          <p:cNvPicPr>
            <a:picLocks noChangeAspect="1"/>
          </p:cNvPicPr>
          <p:nvPr/>
        </p:nvPicPr>
        <p:blipFill>
          <a:blip r:embed="rId2"/>
          <a:stretch>
            <a:fillRect/>
          </a:stretch>
        </p:blipFill>
        <p:spPr>
          <a:xfrm>
            <a:off x="2616182" y="1883229"/>
            <a:ext cx="6763694" cy="4582164"/>
          </a:xfrm>
          <a:prstGeom prst="rect">
            <a:avLst/>
          </a:prstGeom>
        </p:spPr>
      </p:pic>
      <p:sp>
        <p:nvSpPr>
          <p:cNvPr id="5" name="Right Arrow 4"/>
          <p:cNvSpPr/>
          <p:nvPr/>
        </p:nvSpPr>
        <p:spPr>
          <a:xfrm rot="10800000">
            <a:off x="7068465" y="3603173"/>
            <a:ext cx="1262743" cy="239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8342" y="3559629"/>
            <a:ext cx="3189515" cy="1087086"/>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953874" y="3624944"/>
            <a:ext cx="1190791" cy="609685"/>
          </a:xfrm>
          <a:prstGeom prst="rect">
            <a:avLst/>
          </a:prstGeom>
        </p:spPr>
      </p:pic>
      <p:sp>
        <p:nvSpPr>
          <p:cNvPr id="7" name="Right Arrow 6"/>
          <p:cNvSpPr/>
          <p:nvPr/>
        </p:nvSpPr>
        <p:spPr>
          <a:xfrm rot="10800000">
            <a:off x="6716485" y="3929831"/>
            <a:ext cx="1262743" cy="239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72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010045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196619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and Project Properties</a:t>
            </a:r>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4276045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062729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436418"/>
            <a:ext cx="8610600" cy="1267691"/>
          </a:xfrm>
        </p:spPr>
        <p:txBody>
          <a:bodyPr/>
          <a:lstStyle/>
          <a:p>
            <a:r>
              <a:rPr lang="en-US" dirty="0" smtClean="0"/>
              <a:t>Basic Concepts</a:t>
            </a:r>
            <a:br>
              <a:rPr lang="en-US" dirty="0" smtClean="0"/>
            </a:br>
            <a:r>
              <a:rPr lang="en-US" sz="2800" dirty="0" smtClean="0"/>
              <a:t>Summary</a:t>
            </a:r>
            <a:endParaRPr lang="en-US" sz="2800" dirty="0"/>
          </a:p>
        </p:txBody>
      </p:sp>
      <p:sp>
        <p:nvSpPr>
          <p:cNvPr id="3" name="Content Placeholder 2"/>
          <p:cNvSpPr>
            <a:spLocks noGrp="1"/>
          </p:cNvSpPr>
          <p:nvPr>
            <p:ph idx="1"/>
          </p:nvPr>
        </p:nvSpPr>
        <p:spPr>
          <a:xfrm>
            <a:off x="1776844" y="2223911"/>
            <a:ext cx="9729355" cy="4343145"/>
          </a:xfrm>
        </p:spPr>
        <p:txBody>
          <a:bodyPr>
            <a:normAutofit fontScale="92500" lnSpcReduction="20000"/>
          </a:bodyPr>
          <a:lstStyle/>
          <a:p>
            <a:r>
              <a:rPr lang="en-US" dirty="0" smtClean="0"/>
              <a:t>Writing Your First Code</a:t>
            </a:r>
            <a:endParaRPr lang="en-US" dirty="0"/>
          </a:p>
          <a:p>
            <a:r>
              <a:rPr lang="en-US" dirty="0" smtClean="0"/>
              <a:t>.</a:t>
            </a:r>
            <a:r>
              <a:rPr lang="en-US" dirty="0"/>
              <a:t>NET </a:t>
            </a:r>
            <a:r>
              <a:rPr lang="en-US" dirty="0" smtClean="0"/>
              <a:t>Framework</a:t>
            </a:r>
          </a:p>
          <a:p>
            <a:pPr lvl="1"/>
            <a:r>
              <a:rPr lang="en-US" dirty="0" smtClean="0"/>
              <a:t>CLR (Common Language Runtime)</a:t>
            </a:r>
          </a:p>
          <a:p>
            <a:pPr lvl="1"/>
            <a:r>
              <a:rPr lang="en-US" dirty="0" smtClean="0"/>
              <a:t>Class Library</a:t>
            </a:r>
            <a:endParaRPr lang="en-US" dirty="0"/>
          </a:p>
          <a:p>
            <a:r>
              <a:rPr lang="en-US" dirty="0" smtClean="0"/>
              <a:t>Scope </a:t>
            </a:r>
            <a:r>
              <a:rPr lang="en-US" dirty="0"/>
              <a:t>and </a:t>
            </a:r>
            <a:r>
              <a:rPr lang="en-US" dirty="0" smtClean="0"/>
              <a:t>Statements</a:t>
            </a:r>
          </a:p>
          <a:p>
            <a:r>
              <a:rPr lang="en-US" dirty="0"/>
              <a:t>Variables</a:t>
            </a:r>
          </a:p>
          <a:p>
            <a:pPr lvl="1"/>
            <a:r>
              <a:rPr lang="en-US" dirty="0"/>
              <a:t>How To Create and Use </a:t>
            </a:r>
            <a:r>
              <a:rPr lang="en-US" dirty="0" smtClean="0"/>
              <a:t>Them</a:t>
            </a:r>
          </a:p>
          <a:p>
            <a:pPr lvl="1"/>
            <a:r>
              <a:rPr lang="en-US" dirty="0" smtClean="0"/>
              <a:t>Numeric Data Types</a:t>
            </a:r>
          </a:p>
          <a:p>
            <a:pPr lvl="1"/>
            <a:r>
              <a:rPr lang="en-US" dirty="0" smtClean="0"/>
              <a:t>Using Suffixes</a:t>
            </a:r>
          </a:p>
          <a:p>
            <a:r>
              <a:rPr lang="en-US" dirty="0" smtClean="0"/>
              <a:t>Mathematical Operators</a:t>
            </a:r>
          </a:p>
          <a:p>
            <a:pPr lvl="1"/>
            <a:r>
              <a:rPr lang="en-US" dirty="0" smtClean="0"/>
              <a:t>Basic Arithmetic</a:t>
            </a:r>
          </a:p>
          <a:p>
            <a:pPr lvl="1"/>
            <a:r>
              <a:rPr lang="en-US" dirty="0" smtClean="0"/>
              <a:t>Increment and Decrement Operators</a:t>
            </a:r>
          </a:p>
          <a:p>
            <a:r>
              <a:rPr lang="en-US" dirty="0" smtClean="0"/>
              <a:t>Array Variables</a:t>
            </a:r>
            <a:endParaRPr lang="en-US" dirty="0"/>
          </a:p>
          <a:p>
            <a:r>
              <a:rPr lang="en-US" dirty="0" smtClean="0"/>
              <a:t>Debugging Code</a:t>
            </a:r>
            <a:endParaRPr lang="en-US" dirty="0"/>
          </a:p>
        </p:txBody>
      </p:sp>
    </p:spTree>
    <p:extLst>
      <p:ext uri="{BB962C8B-B14F-4D97-AF65-F5344CB8AC3E}">
        <p14:creationId xmlns:p14="http://schemas.microsoft.com/office/powerpoint/2010/main" val="27476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3654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214879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373" y="764373"/>
            <a:ext cx="9874827" cy="1293028"/>
          </a:xfrm>
        </p:spPr>
        <p:txBody>
          <a:bodyPr/>
          <a:lstStyle/>
          <a:p>
            <a:r>
              <a:rPr lang="en-US" dirty="0" smtClean="0"/>
              <a:t>Installing and Using Visual Studio</a:t>
            </a:r>
            <a:br>
              <a:rPr lang="en-US" dirty="0" smtClean="0"/>
            </a:br>
            <a:r>
              <a:rPr lang="en-US" sz="2800" dirty="0" smtClean="0"/>
              <a:t>Summary</a:t>
            </a:r>
            <a:endParaRPr lang="en-US" sz="2800" dirty="0"/>
          </a:p>
        </p:txBody>
      </p:sp>
      <p:sp>
        <p:nvSpPr>
          <p:cNvPr id="3" name="Content Placeholder 2"/>
          <p:cNvSpPr>
            <a:spLocks noGrp="1"/>
          </p:cNvSpPr>
          <p:nvPr>
            <p:ph idx="1"/>
          </p:nvPr>
        </p:nvSpPr>
        <p:spPr>
          <a:xfrm>
            <a:off x="1631372" y="2194560"/>
            <a:ext cx="9874827" cy="4024125"/>
          </a:xfrm>
        </p:spPr>
        <p:txBody>
          <a:bodyPr/>
          <a:lstStyle/>
          <a:p>
            <a:r>
              <a:rPr lang="en-US" dirty="0" smtClean="0"/>
              <a:t>Downloading And Installing</a:t>
            </a:r>
          </a:p>
          <a:p>
            <a:endParaRPr lang="en-US" dirty="0" smtClean="0"/>
          </a:p>
          <a:p>
            <a:r>
              <a:rPr lang="en-US" dirty="0" smtClean="0"/>
              <a:t>Creating a Solution and Project</a:t>
            </a:r>
          </a:p>
          <a:p>
            <a:endParaRPr lang="en-US" dirty="0" smtClean="0"/>
          </a:p>
          <a:p>
            <a:r>
              <a:rPr lang="en-US" dirty="0" smtClean="0"/>
              <a:t>Windows and Navigation</a:t>
            </a:r>
          </a:p>
          <a:p>
            <a:endParaRPr lang="en-US" dirty="0" smtClean="0"/>
          </a:p>
          <a:p>
            <a:r>
              <a:rPr lang="en-US" dirty="0" smtClean="0"/>
              <a:t>Solution and Project Properties</a:t>
            </a:r>
            <a:endParaRPr lang="en-US" dirty="0"/>
          </a:p>
        </p:txBody>
      </p:sp>
    </p:spTree>
    <p:extLst>
      <p:ext uri="{BB962C8B-B14F-4D97-AF65-F5344CB8AC3E}">
        <p14:creationId xmlns:p14="http://schemas.microsoft.com/office/powerpoint/2010/main" val="4430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209" y="524733"/>
            <a:ext cx="8610600" cy="1293028"/>
          </a:xfrm>
        </p:spPr>
        <p:txBody>
          <a:bodyPr/>
          <a:lstStyle/>
          <a:p>
            <a:r>
              <a:rPr lang="en-US" dirty="0" smtClean="0"/>
              <a:t>Writing Your First Code</a:t>
            </a:r>
            <a:endParaRPr lang="en-US" dirty="0"/>
          </a:p>
        </p:txBody>
      </p:sp>
      <p:pic>
        <p:nvPicPr>
          <p:cNvPr id="4" name="Picture 3"/>
          <p:cNvPicPr>
            <a:picLocks noChangeAspect="1"/>
          </p:cNvPicPr>
          <p:nvPr/>
        </p:nvPicPr>
        <p:blipFill>
          <a:blip r:embed="rId2"/>
          <a:stretch>
            <a:fillRect/>
          </a:stretch>
        </p:blipFill>
        <p:spPr>
          <a:xfrm>
            <a:off x="2885209" y="1817761"/>
            <a:ext cx="5821339" cy="4712512"/>
          </a:xfrm>
          <a:prstGeom prst="rect">
            <a:avLst/>
          </a:prstGeom>
        </p:spPr>
      </p:pic>
    </p:spTree>
    <p:extLst>
      <p:ext uri="{BB962C8B-B14F-4D97-AF65-F5344CB8AC3E}">
        <p14:creationId xmlns:p14="http://schemas.microsoft.com/office/powerpoint/2010/main" val="36793424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540443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Framework</a:t>
            </a:r>
            <a:endParaRPr lang="en-US" dirty="0"/>
          </a:p>
        </p:txBody>
      </p:sp>
      <p:sp>
        <p:nvSpPr>
          <p:cNvPr id="3" name="Content Placeholder 2"/>
          <p:cNvSpPr>
            <a:spLocks noGrp="1"/>
          </p:cNvSpPr>
          <p:nvPr>
            <p:ph idx="1"/>
          </p:nvPr>
        </p:nvSpPr>
        <p:spPr>
          <a:xfrm>
            <a:off x="685800" y="2612249"/>
            <a:ext cx="10820400" cy="4024125"/>
          </a:xfrm>
        </p:spPr>
        <p:txBody>
          <a:bodyPr/>
          <a:lstStyle/>
          <a:p>
            <a:pPr marL="0" indent="0">
              <a:buNone/>
            </a:pPr>
            <a:r>
              <a:rPr lang="en-US" dirty="0" smtClean="0"/>
              <a:t>.NET Framework Description: </a:t>
            </a:r>
          </a:p>
          <a:p>
            <a:pPr marL="0" indent="0">
              <a:buNone/>
            </a:pPr>
            <a:r>
              <a:rPr lang="en-US" dirty="0"/>
              <a:t>	</a:t>
            </a:r>
            <a:r>
              <a:rPr lang="en-US" dirty="0" smtClean="0">
                <a:hlinkClick r:id="rId2"/>
              </a:rPr>
              <a:t>https</a:t>
            </a:r>
            <a:r>
              <a:rPr lang="en-US" dirty="0">
                <a:hlinkClick r:id="rId2"/>
              </a:rPr>
              <a:t>://en.wikipedia.org/wiki/.</a:t>
            </a:r>
            <a:r>
              <a:rPr lang="en-US" dirty="0" smtClean="0">
                <a:hlinkClick r:id="rId2"/>
              </a:rPr>
              <a:t>NET_Framework</a:t>
            </a:r>
            <a:endParaRPr lang="en-US" dirty="0" smtClean="0"/>
          </a:p>
          <a:p>
            <a:pPr marL="0" indent="0">
              <a:buNone/>
            </a:pPr>
            <a:endParaRPr lang="en-US" dirty="0" smtClean="0"/>
          </a:p>
          <a:p>
            <a:pPr marL="0" indent="0">
              <a:buNone/>
            </a:pPr>
            <a:endParaRPr lang="en-US" dirty="0"/>
          </a:p>
          <a:p>
            <a:pPr marL="0" indent="0">
              <a:buNone/>
            </a:pPr>
            <a:r>
              <a:rPr lang="en-US" dirty="0" smtClean="0"/>
              <a:t>.NET Framework History:</a:t>
            </a:r>
          </a:p>
          <a:p>
            <a:pPr marL="0" indent="0">
              <a:buNone/>
            </a:pPr>
            <a:r>
              <a:rPr lang="en-US" dirty="0"/>
              <a:t>	</a:t>
            </a:r>
            <a:r>
              <a:rPr lang="en-US" dirty="0">
                <a:hlinkClick r:id="rId3"/>
              </a:rPr>
              <a:t>https://en.wikipedia.org/wiki/.NET_Framework_version_history</a:t>
            </a:r>
            <a:endParaRPr lang="en-US" dirty="0"/>
          </a:p>
        </p:txBody>
      </p:sp>
    </p:spTree>
    <p:extLst>
      <p:ext uri="{BB962C8B-B14F-4D97-AF65-F5344CB8AC3E}">
        <p14:creationId xmlns:p14="http://schemas.microsoft.com/office/powerpoint/2010/main" val="35452870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a:t>
            </a:r>
            <a:r>
              <a:rPr lang="en-US" dirty="0" smtClean="0"/>
              <a:t> Framework</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822" y="475374"/>
            <a:ext cx="4745641" cy="6327521"/>
          </a:xfrm>
          <a:prstGeom prst="rect">
            <a:avLst/>
          </a:prstGeom>
        </p:spPr>
      </p:pic>
      <p:sp>
        <p:nvSpPr>
          <p:cNvPr id="7" name="Rectangle 6"/>
          <p:cNvSpPr/>
          <p:nvPr/>
        </p:nvSpPr>
        <p:spPr>
          <a:xfrm>
            <a:off x="7738978" y="1920749"/>
            <a:ext cx="2857500" cy="7400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228" y="2057401"/>
            <a:ext cx="1905000" cy="466725"/>
          </a:xfrm>
          <a:prstGeom prst="rect">
            <a:avLst/>
          </a:prstGeom>
        </p:spPr>
      </p:pic>
      <p:sp>
        <p:nvSpPr>
          <p:cNvPr id="9" name="Right Arrow 8"/>
          <p:cNvSpPr/>
          <p:nvPr/>
        </p:nvSpPr>
        <p:spPr>
          <a:xfrm>
            <a:off x="822307" y="6203092"/>
            <a:ext cx="1656346" cy="264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22307" y="5524267"/>
            <a:ext cx="1656346" cy="264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7307937" y="3817156"/>
            <a:ext cx="4450347" cy="1868575"/>
          </a:xfrm>
          <a:prstGeom prst="rect">
            <a:avLst/>
          </a:prstGeom>
        </p:spPr>
      </p:pic>
      <p:sp>
        <p:nvSpPr>
          <p:cNvPr id="12" name="Left-Right Arrow 11"/>
          <p:cNvSpPr/>
          <p:nvPr/>
        </p:nvSpPr>
        <p:spPr>
          <a:xfrm rot="19018006">
            <a:off x="5284593" y="4723420"/>
            <a:ext cx="2438397" cy="2698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41452" y="4334933"/>
            <a:ext cx="3775526" cy="103857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241452" y="3408420"/>
            <a:ext cx="3775526" cy="92651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41452" y="2481907"/>
            <a:ext cx="3775526" cy="92651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41452" y="1555394"/>
            <a:ext cx="3775526" cy="92651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41452" y="676683"/>
            <a:ext cx="3775526" cy="92651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6850935" y="3300608"/>
            <a:ext cx="5096682" cy="2577729"/>
          </a:xfrm>
          <a:prstGeom prst="rect">
            <a:avLst/>
          </a:prstGeom>
        </p:spPr>
      </p:pic>
      <p:sp>
        <p:nvSpPr>
          <p:cNvPr id="21" name="Left-Right Arrow 20"/>
          <p:cNvSpPr/>
          <p:nvPr/>
        </p:nvSpPr>
        <p:spPr>
          <a:xfrm rot="19018006">
            <a:off x="5294122" y="5389349"/>
            <a:ext cx="2438397" cy="2698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01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2" grpId="0" animBg="1"/>
      <p:bldP spid="12" grpId="1" animBg="1"/>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1" grpId="0" animBg="1"/>
      <p:bldP spid="2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5209" y="130528"/>
            <a:ext cx="8610600" cy="1293028"/>
          </a:xfrm>
        </p:spPr>
        <p:txBody>
          <a:bodyPr/>
          <a:lstStyle/>
          <a:p>
            <a:r>
              <a:rPr lang="en-US" dirty="0" smtClean="0"/>
              <a:t>.NET Framework</a:t>
            </a:r>
            <a:endParaRPr lang="en-US" dirty="0"/>
          </a:p>
        </p:txBody>
      </p:sp>
      <p:graphicFrame>
        <p:nvGraphicFramePr>
          <p:cNvPr id="6" name="Diagram 5"/>
          <p:cNvGraphicFramePr/>
          <p:nvPr>
            <p:extLst>
              <p:ext uri="{D42A27DB-BD31-4B8C-83A1-F6EECF244321}">
                <p14:modId xmlns:p14="http://schemas.microsoft.com/office/powerpoint/2010/main" val="2960880318"/>
              </p:ext>
            </p:extLst>
          </p:nvPr>
        </p:nvGraphicFramePr>
        <p:xfrm>
          <a:off x="2641601" y="2156178"/>
          <a:ext cx="6852356" cy="4176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94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graphicEl>
                                              <a:dgm id="{A101B00D-F99C-4AEB-8D56-F9737B0C78D1}"/>
                                            </p:graphicEl>
                                          </p:spTgt>
                                        </p:tgtEl>
                                        <p:attrNameLst>
                                          <p:attrName>style.visibility</p:attrName>
                                        </p:attrNameLst>
                                      </p:cBhvr>
                                      <p:to>
                                        <p:strVal val="visible"/>
                                      </p:to>
                                    </p:set>
                                    <p:anim calcmode="lin" valueType="num">
                                      <p:cBhvr additive="base">
                                        <p:cTn id="7" dur="500" fill="hold"/>
                                        <p:tgtEl>
                                          <p:spTgt spid="6">
                                            <p:graphicEl>
                                              <a:dgm id="{A101B00D-F99C-4AEB-8D56-F9737B0C78D1}"/>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graphicEl>
                                              <a:dgm id="{A101B00D-F99C-4AEB-8D56-F9737B0C78D1}"/>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graphicEl>
                                              <a:dgm id="{ABEA047E-9424-478D-8F89-84360E410243}"/>
                                            </p:graphicEl>
                                          </p:spTgt>
                                        </p:tgtEl>
                                        <p:attrNameLst>
                                          <p:attrName>style.visibility</p:attrName>
                                        </p:attrNameLst>
                                      </p:cBhvr>
                                      <p:to>
                                        <p:strVal val="visible"/>
                                      </p:to>
                                    </p:set>
                                    <p:anim calcmode="lin" valueType="num">
                                      <p:cBhvr additive="base">
                                        <p:cTn id="11" dur="500" fill="hold"/>
                                        <p:tgtEl>
                                          <p:spTgt spid="6">
                                            <p:graphicEl>
                                              <a:dgm id="{ABEA047E-9424-478D-8F89-84360E410243}"/>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graphicEl>
                                              <a:dgm id="{ABEA047E-9424-478D-8F89-84360E410243}"/>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graphicEl>
                                              <a:dgm id="{43D11C65-3FAC-423D-8B35-B7461CCFADA2}"/>
                                            </p:graphicEl>
                                          </p:spTgt>
                                        </p:tgtEl>
                                        <p:attrNameLst>
                                          <p:attrName>style.visibility</p:attrName>
                                        </p:attrNameLst>
                                      </p:cBhvr>
                                      <p:to>
                                        <p:strVal val="visible"/>
                                      </p:to>
                                    </p:set>
                                    <p:anim calcmode="lin" valueType="num">
                                      <p:cBhvr additive="base">
                                        <p:cTn id="17" dur="500" fill="hold"/>
                                        <p:tgtEl>
                                          <p:spTgt spid="6">
                                            <p:graphicEl>
                                              <a:dgm id="{43D11C65-3FAC-423D-8B35-B7461CCFADA2}"/>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graphicEl>
                                              <a:dgm id="{43D11C65-3FAC-423D-8B35-B7461CCFADA2}"/>
                                            </p:graphic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graphicEl>
                                              <a:dgm id="{47A2042B-1F1A-449C-80A6-1DBD7850A71D}"/>
                                            </p:graphicEl>
                                          </p:spTgt>
                                        </p:tgtEl>
                                        <p:attrNameLst>
                                          <p:attrName>style.visibility</p:attrName>
                                        </p:attrNameLst>
                                      </p:cBhvr>
                                      <p:to>
                                        <p:strVal val="visible"/>
                                      </p:to>
                                    </p:set>
                                    <p:anim calcmode="lin" valueType="num">
                                      <p:cBhvr additive="base">
                                        <p:cTn id="23" dur="500" fill="hold"/>
                                        <p:tgtEl>
                                          <p:spTgt spid="6">
                                            <p:graphicEl>
                                              <a:dgm id="{47A2042B-1F1A-449C-80A6-1DBD7850A71D}"/>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graphicEl>
                                              <a:dgm id="{47A2042B-1F1A-449C-80A6-1DBD7850A71D}"/>
                                            </p:graphic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graphicEl>
                                              <a:dgm id="{79AE8377-4AE7-4EB9-863E-E8F9574DDC8B}"/>
                                            </p:graphicEl>
                                          </p:spTgt>
                                        </p:tgtEl>
                                        <p:attrNameLst>
                                          <p:attrName>style.visibility</p:attrName>
                                        </p:attrNameLst>
                                      </p:cBhvr>
                                      <p:to>
                                        <p:strVal val="visible"/>
                                      </p:to>
                                    </p:set>
                                    <p:anim calcmode="lin" valueType="num">
                                      <p:cBhvr additive="base">
                                        <p:cTn id="29" dur="500" fill="hold"/>
                                        <p:tgtEl>
                                          <p:spTgt spid="6">
                                            <p:graphicEl>
                                              <a:dgm id="{79AE8377-4AE7-4EB9-863E-E8F9574DDC8B}"/>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graphicEl>
                                              <a:dgm id="{79AE8377-4AE7-4EB9-863E-E8F9574DDC8B}"/>
                                            </p:graphic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graphicEl>
                                              <a:dgm id="{542F569B-1F7E-41E2-BCF5-89AA8157AC08}"/>
                                            </p:graphicEl>
                                          </p:spTgt>
                                        </p:tgtEl>
                                        <p:attrNameLst>
                                          <p:attrName>style.visibility</p:attrName>
                                        </p:attrNameLst>
                                      </p:cBhvr>
                                      <p:to>
                                        <p:strVal val="visible"/>
                                      </p:to>
                                    </p:set>
                                    <p:anim calcmode="lin" valueType="num">
                                      <p:cBhvr additive="base">
                                        <p:cTn id="35" dur="500" fill="hold"/>
                                        <p:tgtEl>
                                          <p:spTgt spid="6">
                                            <p:graphicEl>
                                              <a:dgm id="{542F569B-1F7E-41E2-BCF5-89AA8157AC08}"/>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graphicEl>
                                              <a:dgm id="{542F569B-1F7E-41E2-BCF5-89AA8157AC08}"/>
                                            </p:graphic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
                                            <p:graphicEl>
                                              <a:dgm id="{4B9FC6F2-5DF6-4F17-8EB5-8A0662117A20}"/>
                                            </p:graphicEl>
                                          </p:spTgt>
                                        </p:tgtEl>
                                        <p:attrNameLst>
                                          <p:attrName>style.visibility</p:attrName>
                                        </p:attrNameLst>
                                      </p:cBhvr>
                                      <p:to>
                                        <p:strVal val="visible"/>
                                      </p:to>
                                    </p:set>
                                    <p:anim calcmode="lin" valueType="num">
                                      <p:cBhvr additive="base">
                                        <p:cTn id="41" dur="500" fill="hold"/>
                                        <p:tgtEl>
                                          <p:spTgt spid="6">
                                            <p:graphicEl>
                                              <a:dgm id="{4B9FC6F2-5DF6-4F17-8EB5-8A0662117A20}"/>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6">
                                            <p:graphicEl>
                                              <a:dgm id="{4B9FC6F2-5DF6-4F17-8EB5-8A0662117A20}"/>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AtOnce" rev="1"/>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279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2154970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Statements</a:t>
            </a:r>
            <a:endParaRPr lang="en-US" dirty="0"/>
          </a:p>
        </p:txBody>
      </p:sp>
      <p:sp>
        <p:nvSpPr>
          <p:cNvPr id="3" name="Content Placeholder 2"/>
          <p:cNvSpPr>
            <a:spLocks noGrp="1"/>
          </p:cNvSpPr>
          <p:nvPr>
            <p:ph idx="1"/>
          </p:nvPr>
        </p:nvSpPr>
        <p:spPr>
          <a:xfrm>
            <a:off x="990600" y="1922223"/>
            <a:ext cx="1538288" cy="469618"/>
          </a:xfrm>
        </p:spPr>
        <p:txBody>
          <a:bodyPr>
            <a:noAutofit/>
          </a:bodyPr>
          <a:lstStyle/>
          <a:p>
            <a:pPr marL="0" indent="0">
              <a:buNone/>
            </a:pPr>
            <a:r>
              <a:rPr lang="en-US" sz="2800" dirty="0" smtClean="0"/>
              <a:t>Scope:</a:t>
            </a:r>
          </a:p>
          <a:p>
            <a:pPr marL="0" indent="0">
              <a:buNone/>
            </a:pPr>
            <a:endParaRPr lang="en-US" sz="2800" dirty="0"/>
          </a:p>
        </p:txBody>
      </p:sp>
      <p:pic>
        <p:nvPicPr>
          <p:cNvPr id="4" name="Picture 3"/>
          <p:cNvPicPr>
            <a:picLocks noChangeAspect="1"/>
          </p:cNvPicPr>
          <p:nvPr/>
        </p:nvPicPr>
        <p:blipFill>
          <a:blip r:embed="rId2"/>
          <a:stretch>
            <a:fillRect/>
          </a:stretch>
        </p:blipFill>
        <p:spPr>
          <a:xfrm>
            <a:off x="1752178" y="2566866"/>
            <a:ext cx="8306221" cy="3977318"/>
          </a:xfrm>
          <a:prstGeom prst="rect">
            <a:avLst/>
          </a:prstGeom>
        </p:spPr>
      </p:pic>
      <p:sp>
        <p:nvSpPr>
          <p:cNvPr id="7" name="Content Placeholder 2"/>
          <p:cNvSpPr txBox="1">
            <a:spLocks/>
          </p:cNvSpPr>
          <p:nvPr/>
        </p:nvSpPr>
        <p:spPr>
          <a:xfrm>
            <a:off x="2390953" y="1922224"/>
            <a:ext cx="3318933" cy="4696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Curly Braces</a:t>
            </a:r>
            <a:endParaRPr lang="en-US" sz="2800" dirty="0"/>
          </a:p>
        </p:txBody>
      </p:sp>
      <p:sp>
        <p:nvSpPr>
          <p:cNvPr id="8" name="Rectangle 7"/>
          <p:cNvSpPr/>
          <p:nvPr/>
        </p:nvSpPr>
        <p:spPr>
          <a:xfrm>
            <a:off x="2390953" y="3264701"/>
            <a:ext cx="7191022" cy="2856089"/>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Namespace Scope</a:t>
            </a:r>
            <a:endParaRPr lang="en-US" sz="4000" b="1" dirty="0">
              <a:solidFill>
                <a:schemeClr val="bg1"/>
              </a:solidFill>
            </a:endParaRPr>
          </a:p>
        </p:txBody>
      </p:sp>
      <p:sp>
        <p:nvSpPr>
          <p:cNvPr id="9" name="Rectangle 8"/>
          <p:cNvSpPr/>
          <p:nvPr/>
        </p:nvSpPr>
        <p:spPr>
          <a:xfrm>
            <a:off x="3014663" y="3971925"/>
            <a:ext cx="6567311" cy="1785938"/>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Class Scope</a:t>
            </a:r>
            <a:endParaRPr lang="en-US" sz="4000" b="1" dirty="0">
              <a:solidFill>
                <a:schemeClr val="bg1"/>
              </a:solidFill>
            </a:endParaRPr>
          </a:p>
        </p:txBody>
      </p:sp>
      <p:sp>
        <p:nvSpPr>
          <p:cNvPr id="10" name="Rectangle 9"/>
          <p:cNvSpPr/>
          <p:nvPr/>
        </p:nvSpPr>
        <p:spPr>
          <a:xfrm>
            <a:off x="3600450" y="4643438"/>
            <a:ext cx="5981523" cy="757236"/>
          </a:xfrm>
          <a:prstGeom prst="rect">
            <a:avLst/>
          </a:prstGeom>
          <a:solidFill>
            <a:schemeClr val="accent3">
              <a:alpha val="3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Method Scope</a:t>
            </a:r>
            <a:endParaRPr lang="en-US" sz="4000" b="1" dirty="0">
              <a:solidFill>
                <a:schemeClr val="bg1"/>
              </a:solidFill>
            </a:endParaRPr>
          </a:p>
        </p:txBody>
      </p:sp>
      <p:sp>
        <p:nvSpPr>
          <p:cNvPr id="11" name="Rectangle 10"/>
          <p:cNvSpPr/>
          <p:nvPr/>
        </p:nvSpPr>
        <p:spPr>
          <a:xfrm>
            <a:off x="2348089" y="2914650"/>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79122" y="6095790"/>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24262" y="3658456"/>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02832" y="5748006"/>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26542" y="4340253"/>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26542" y="5413552"/>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0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Statements</a:t>
            </a:r>
            <a:endParaRPr lang="en-US" dirty="0"/>
          </a:p>
        </p:txBody>
      </p:sp>
      <p:sp>
        <p:nvSpPr>
          <p:cNvPr id="3" name="Content Placeholder 2"/>
          <p:cNvSpPr>
            <a:spLocks noGrp="1"/>
          </p:cNvSpPr>
          <p:nvPr>
            <p:ph idx="1"/>
          </p:nvPr>
        </p:nvSpPr>
        <p:spPr>
          <a:xfrm>
            <a:off x="990599" y="1922223"/>
            <a:ext cx="2469573" cy="469618"/>
          </a:xfrm>
        </p:spPr>
        <p:txBody>
          <a:bodyPr>
            <a:noAutofit/>
          </a:bodyPr>
          <a:lstStyle/>
          <a:p>
            <a:pPr marL="0" indent="0">
              <a:buNone/>
            </a:pPr>
            <a:r>
              <a:rPr lang="en-US" sz="2800" dirty="0" smtClean="0"/>
              <a:t>Statement:</a:t>
            </a:r>
          </a:p>
          <a:p>
            <a:pPr marL="0" indent="0">
              <a:buNone/>
            </a:pPr>
            <a:endParaRPr lang="en-US" sz="2800" dirty="0"/>
          </a:p>
        </p:txBody>
      </p:sp>
      <p:sp>
        <p:nvSpPr>
          <p:cNvPr id="7" name="Content Placeholder 2"/>
          <p:cNvSpPr txBox="1">
            <a:spLocks/>
          </p:cNvSpPr>
          <p:nvPr/>
        </p:nvSpPr>
        <p:spPr>
          <a:xfrm>
            <a:off x="3139099" y="1922223"/>
            <a:ext cx="3318933" cy="4696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Semi-Colon</a:t>
            </a:r>
            <a:endParaRPr lang="en-US" sz="2800" dirty="0"/>
          </a:p>
        </p:txBody>
      </p:sp>
      <p:pic>
        <p:nvPicPr>
          <p:cNvPr id="17" name="Picture 16"/>
          <p:cNvPicPr>
            <a:picLocks noChangeAspect="1"/>
          </p:cNvPicPr>
          <p:nvPr/>
        </p:nvPicPr>
        <p:blipFill>
          <a:blip r:embed="rId2"/>
          <a:stretch>
            <a:fillRect/>
          </a:stretch>
        </p:blipFill>
        <p:spPr>
          <a:xfrm>
            <a:off x="1752178" y="2566866"/>
            <a:ext cx="8306221" cy="3977318"/>
          </a:xfrm>
          <a:prstGeom prst="rect">
            <a:avLst/>
          </a:prstGeom>
        </p:spPr>
      </p:pic>
      <p:sp>
        <p:nvSpPr>
          <p:cNvPr id="18" name="Rectangle 17"/>
          <p:cNvSpPr/>
          <p:nvPr/>
        </p:nvSpPr>
        <p:spPr>
          <a:xfrm>
            <a:off x="9226871" y="4701886"/>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20089" y="5064283"/>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752178" y="2538674"/>
            <a:ext cx="6542334" cy="4005510"/>
          </a:xfrm>
          <a:prstGeom prst="rect">
            <a:avLst/>
          </a:prstGeom>
        </p:spPr>
      </p:pic>
      <p:cxnSp>
        <p:nvCxnSpPr>
          <p:cNvPr id="20" name="Straight Arrow Connector 19"/>
          <p:cNvCxnSpPr/>
          <p:nvPr/>
        </p:nvCxnSpPr>
        <p:spPr>
          <a:xfrm flipH="1">
            <a:off x="4402667" y="4605867"/>
            <a:ext cx="428977" cy="2596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369588" y="5216962"/>
            <a:ext cx="428977" cy="2596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810115" y="4690485"/>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14888" y="5267873"/>
            <a:ext cx="180799" cy="35005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8" grpId="0" animBg="1"/>
      <p:bldP spid="18" grpId="1" animBg="1"/>
      <p:bldP spid="19" grpId="0" animBg="1"/>
      <p:bldP spid="19" grpId="1" animBg="1"/>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6804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Downloading And Installing Visual Studio 2015</a:t>
            </a:r>
            <a:endParaRPr lang="en-US" dirty="0"/>
          </a:p>
        </p:txBody>
      </p:sp>
      <p:sp>
        <p:nvSpPr>
          <p:cNvPr id="3" name="Content Placeholder 2"/>
          <p:cNvSpPr>
            <a:spLocks noGrp="1"/>
          </p:cNvSpPr>
          <p:nvPr>
            <p:ph idx="1"/>
          </p:nvPr>
        </p:nvSpPr>
        <p:spPr/>
        <p:txBody>
          <a:bodyPr/>
          <a:lstStyle/>
          <a:p>
            <a:r>
              <a:rPr lang="en-US" dirty="0"/>
              <a:t>Navigate to </a:t>
            </a:r>
            <a:r>
              <a:rPr lang="en-US" dirty="0">
                <a:hlinkClick r:id="rId2"/>
              </a:rPr>
              <a:t>https://www.visualstudio.com</a:t>
            </a:r>
            <a:r>
              <a:rPr lang="en-US" dirty="0" smtClean="0">
                <a:hlinkClick r:id="rId2"/>
              </a:rPr>
              <a:t>/</a:t>
            </a:r>
            <a:endParaRPr lang="en-US" dirty="0" smtClean="0"/>
          </a:p>
          <a:p>
            <a:endParaRPr lang="en-US" dirty="0"/>
          </a:p>
          <a:p>
            <a:r>
              <a:rPr lang="en-US" dirty="0" smtClean="0"/>
              <a:t>Download Community Edition </a:t>
            </a:r>
          </a:p>
          <a:p>
            <a:endParaRPr lang="en-US" dirty="0"/>
          </a:p>
          <a:p>
            <a:r>
              <a:rPr lang="en-US" dirty="0" smtClean="0"/>
              <a:t>Run Installer</a:t>
            </a:r>
          </a:p>
          <a:p>
            <a:endParaRPr lang="en-US" dirty="0"/>
          </a:p>
          <a:p>
            <a:r>
              <a:rPr lang="en-US" dirty="0" smtClean="0"/>
              <a:t>Open Visual Studio</a:t>
            </a:r>
            <a:endParaRPr lang="en-US" dirty="0"/>
          </a:p>
        </p:txBody>
      </p:sp>
    </p:spTree>
    <p:extLst>
      <p:ext uri="{BB962C8B-B14F-4D97-AF65-F5344CB8AC3E}">
        <p14:creationId xmlns:p14="http://schemas.microsoft.com/office/powerpoint/2010/main" val="315792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80168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statements</a:t>
            </a:r>
            <a:endParaRPr lang="en-US" dirty="0"/>
          </a:p>
        </p:txBody>
      </p:sp>
      <p:sp>
        <p:nvSpPr>
          <p:cNvPr id="7" name="Rectangle 6"/>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461784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17660897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685800" y="2194560"/>
            <a:ext cx="5794022" cy="480907"/>
          </a:xfrm>
        </p:spPr>
        <p:txBody>
          <a:bodyPr/>
          <a:lstStyle/>
          <a:p>
            <a:pPr marL="0" indent="0">
              <a:buNone/>
            </a:pPr>
            <a:r>
              <a:rPr lang="en-US" dirty="0"/>
              <a:t>Storage containers for </a:t>
            </a:r>
            <a:r>
              <a:rPr lang="en-US" dirty="0" smtClean="0"/>
              <a:t>data </a:t>
            </a:r>
            <a:r>
              <a:rPr lang="en-US" dirty="0"/>
              <a:t>in memory</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195" y="2935113"/>
            <a:ext cx="3950406" cy="3152424"/>
          </a:xfrm>
          <a:prstGeom prst="rect">
            <a:avLst/>
          </a:prstGeom>
        </p:spPr>
      </p:pic>
      <p:pic>
        <p:nvPicPr>
          <p:cNvPr id="11" name="Picture 10"/>
          <p:cNvPicPr>
            <a:picLocks noChangeAspect="1"/>
          </p:cNvPicPr>
          <p:nvPr/>
        </p:nvPicPr>
        <p:blipFill>
          <a:blip r:embed="rId3"/>
          <a:stretch>
            <a:fillRect/>
          </a:stretch>
        </p:blipFill>
        <p:spPr>
          <a:xfrm>
            <a:off x="5702355" y="2998565"/>
            <a:ext cx="5803845" cy="871725"/>
          </a:xfrm>
          <a:prstGeom prst="rect">
            <a:avLst/>
          </a:prstGeom>
        </p:spPr>
      </p:pic>
      <p:pic>
        <p:nvPicPr>
          <p:cNvPr id="9" name="Picture 8"/>
          <p:cNvPicPr>
            <a:picLocks noChangeAspect="1"/>
          </p:cNvPicPr>
          <p:nvPr/>
        </p:nvPicPr>
        <p:blipFill>
          <a:blip r:embed="rId4"/>
          <a:stretch>
            <a:fillRect/>
          </a:stretch>
        </p:blipFill>
        <p:spPr>
          <a:xfrm>
            <a:off x="8771832" y="3095670"/>
            <a:ext cx="2278195" cy="302209"/>
          </a:xfrm>
          <a:prstGeom prst="rect">
            <a:avLst/>
          </a:prstGeom>
        </p:spPr>
      </p:pic>
      <p:sp>
        <p:nvSpPr>
          <p:cNvPr id="10" name="Rectangle 9"/>
          <p:cNvSpPr/>
          <p:nvPr/>
        </p:nvSpPr>
        <p:spPr>
          <a:xfrm>
            <a:off x="8771831" y="3066882"/>
            <a:ext cx="2278195" cy="359783"/>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4478069">
            <a:off x="6447047" y="1480069"/>
            <a:ext cx="379876" cy="4952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stretch>
            <a:fillRect/>
          </a:stretch>
        </p:blipFill>
        <p:spPr>
          <a:xfrm>
            <a:off x="5816655" y="3799418"/>
            <a:ext cx="5050141" cy="410778"/>
          </a:xfrm>
          <a:prstGeom prst="rect">
            <a:avLst/>
          </a:prstGeom>
        </p:spPr>
      </p:pic>
      <p:pic>
        <p:nvPicPr>
          <p:cNvPr id="16" name="Picture 15"/>
          <p:cNvPicPr>
            <a:picLocks noChangeAspect="1"/>
          </p:cNvPicPr>
          <p:nvPr/>
        </p:nvPicPr>
        <p:blipFill>
          <a:blip r:embed="rId6"/>
          <a:stretch>
            <a:fillRect/>
          </a:stretch>
        </p:blipFill>
        <p:spPr>
          <a:xfrm>
            <a:off x="2223944" y="3083893"/>
            <a:ext cx="1929508" cy="325760"/>
          </a:xfrm>
          <a:prstGeom prst="rect">
            <a:avLst/>
          </a:prstGeom>
        </p:spPr>
      </p:pic>
    </p:spTree>
    <p:extLst>
      <p:ext uri="{BB962C8B-B14F-4D97-AF65-F5344CB8AC3E}">
        <p14:creationId xmlns:p14="http://schemas.microsoft.com/office/powerpoint/2010/main" val="21459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42" presetClass="path" presetSubtype="0" accel="50000" decel="50000" fill="hold" nodeType="withEffect">
                                  <p:stCondLst>
                                    <p:cond delay="0"/>
                                  </p:stCondLst>
                                  <p:childTnLst>
                                    <p:animMotion origin="layout" path="M -6.25E-7 3.7037E-7 L -0.5595 0.19375 " pathEditMode="relative" rAng="0" ptsTypes="AA">
                                      <p:cBhvr>
                                        <p:cTn id="30" dur="2000" fill="hold"/>
                                        <p:tgtEl>
                                          <p:spTgt spid="9"/>
                                        </p:tgtEl>
                                        <p:attrNameLst>
                                          <p:attrName>ppt_x</p:attrName>
                                          <p:attrName>ppt_y</p:attrName>
                                        </p:attrNameLst>
                                      </p:cBhvr>
                                      <p:rCtr x="-27982" y="9676"/>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1.66667E-6 3.7037E-7 L 0.5539 0.00486 " pathEditMode="relative" rAng="0" ptsTypes="AA">
                                      <p:cBhvr>
                                        <p:cTn id="34" dur="2000" fill="hold"/>
                                        <p:tgtEl>
                                          <p:spTgt spid="16"/>
                                        </p:tgtEl>
                                        <p:attrNameLst>
                                          <p:attrName>ppt_x</p:attrName>
                                          <p:attrName>ppt_y</p:attrName>
                                        </p:attrNameLst>
                                      </p:cBhvr>
                                      <p:rCtr x="27695" y="231"/>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0" grpId="1" animBg="1"/>
      <p:bldP spid="12" grpId="0" animBg="1"/>
      <p:bldP spid="1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pic>
        <p:nvPicPr>
          <p:cNvPr id="5" name="Picture 4"/>
          <p:cNvPicPr>
            <a:picLocks noChangeAspect="1"/>
          </p:cNvPicPr>
          <p:nvPr/>
        </p:nvPicPr>
        <p:blipFill>
          <a:blip r:embed="rId2"/>
          <a:stretch>
            <a:fillRect/>
          </a:stretch>
        </p:blipFill>
        <p:spPr>
          <a:xfrm>
            <a:off x="3292506" y="3781281"/>
            <a:ext cx="3177913" cy="478863"/>
          </a:xfrm>
          <a:prstGeom prst="rect">
            <a:avLst/>
          </a:prstGeom>
        </p:spPr>
      </p:pic>
      <p:pic>
        <p:nvPicPr>
          <p:cNvPr id="6" name="Picture 5"/>
          <p:cNvPicPr>
            <a:picLocks noChangeAspect="1"/>
          </p:cNvPicPr>
          <p:nvPr/>
        </p:nvPicPr>
        <p:blipFill>
          <a:blip r:embed="rId3"/>
          <a:stretch>
            <a:fillRect/>
          </a:stretch>
        </p:blipFill>
        <p:spPr>
          <a:xfrm>
            <a:off x="3292506" y="4260144"/>
            <a:ext cx="4864861" cy="520428"/>
          </a:xfrm>
          <a:prstGeom prst="rect">
            <a:avLst/>
          </a:prstGeom>
        </p:spPr>
      </p:pic>
      <p:sp>
        <p:nvSpPr>
          <p:cNvPr id="7" name="Down Arrow 6"/>
          <p:cNvSpPr/>
          <p:nvPr/>
        </p:nvSpPr>
        <p:spPr>
          <a:xfrm>
            <a:off x="3679643" y="27829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50942" y="2430881"/>
            <a:ext cx="1342034" cy="369332"/>
          </a:xfrm>
          <a:prstGeom prst="rect">
            <a:avLst/>
          </a:prstGeom>
          <a:noFill/>
        </p:spPr>
        <p:txBody>
          <a:bodyPr wrap="none" rtlCol="0">
            <a:spAutoFit/>
          </a:bodyPr>
          <a:lstStyle/>
          <a:p>
            <a:r>
              <a:rPr lang="en-US" dirty="0" smtClean="0"/>
              <a:t>Data Type</a:t>
            </a:r>
            <a:endParaRPr lang="en-US" dirty="0"/>
          </a:p>
        </p:txBody>
      </p:sp>
      <p:sp>
        <p:nvSpPr>
          <p:cNvPr id="9" name="Down Arrow 8"/>
          <p:cNvSpPr/>
          <p:nvPr/>
        </p:nvSpPr>
        <p:spPr>
          <a:xfrm>
            <a:off x="5214034" y="27829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11219" y="2430881"/>
            <a:ext cx="1890261" cy="369332"/>
          </a:xfrm>
          <a:prstGeom prst="rect">
            <a:avLst/>
          </a:prstGeom>
          <a:noFill/>
        </p:spPr>
        <p:txBody>
          <a:bodyPr wrap="none" rtlCol="0">
            <a:spAutoFit/>
          </a:bodyPr>
          <a:lstStyle/>
          <a:p>
            <a:r>
              <a:rPr lang="en-US" dirty="0" smtClean="0"/>
              <a:t>Variable Name</a:t>
            </a:r>
            <a:endParaRPr lang="en-US" dirty="0"/>
          </a:p>
        </p:txBody>
      </p:sp>
      <p:sp>
        <p:nvSpPr>
          <p:cNvPr id="11" name="Rectangle 10"/>
          <p:cNvSpPr/>
          <p:nvPr/>
        </p:nvSpPr>
        <p:spPr>
          <a:xfrm>
            <a:off x="3349928" y="3778621"/>
            <a:ext cx="1161291"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4440509" y="3778621"/>
            <a:ext cx="1757565"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Down Arrow 12"/>
          <p:cNvSpPr/>
          <p:nvPr/>
        </p:nvSpPr>
        <p:spPr>
          <a:xfrm rot="10800000">
            <a:off x="5176827" y="471924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69982" y="5697653"/>
            <a:ext cx="2561920" cy="369332"/>
          </a:xfrm>
          <a:prstGeom prst="rect">
            <a:avLst/>
          </a:prstGeom>
          <a:noFill/>
        </p:spPr>
        <p:txBody>
          <a:bodyPr wrap="none" rtlCol="0">
            <a:spAutoFit/>
          </a:bodyPr>
          <a:lstStyle/>
          <a:p>
            <a:r>
              <a:rPr lang="en-US" dirty="0" smtClean="0"/>
              <a:t>Assignment Operator</a:t>
            </a:r>
            <a:endParaRPr lang="en-US" dirty="0"/>
          </a:p>
        </p:txBody>
      </p:sp>
      <p:sp>
        <p:nvSpPr>
          <p:cNvPr id="15" name="Down Arrow 14"/>
          <p:cNvSpPr/>
          <p:nvPr/>
        </p:nvSpPr>
        <p:spPr>
          <a:xfrm rot="10800000">
            <a:off x="6474029" y="47702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295395" y="5711797"/>
            <a:ext cx="841897" cy="369332"/>
          </a:xfrm>
          <a:prstGeom prst="rect">
            <a:avLst/>
          </a:prstGeom>
          <a:noFill/>
        </p:spPr>
        <p:txBody>
          <a:bodyPr wrap="none" rtlCol="0">
            <a:spAutoFit/>
          </a:bodyPr>
          <a:lstStyle/>
          <a:p>
            <a:r>
              <a:rPr lang="en-US" dirty="0" smtClean="0"/>
              <a:t>Value</a:t>
            </a:r>
            <a:endParaRPr lang="en-US" dirty="0"/>
          </a:p>
        </p:txBody>
      </p:sp>
      <p:sp>
        <p:nvSpPr>
          <p:cNvPr id="17" name="Rectangle 16"/>
          <p:cNvSpPr/>
          <p:nvPr/>
        </p:nvSpPr>
        <p:spPr>
          <a:xfrm>
            <a:off x="5247536" y="4256405"/>
            <a:ext cx="307230"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627495" y="4260143"/>
            <a:ext cx="2240861"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TextBox 18"/>
          <p:cNvSpPr txBox="1"/>
          <p:nvPr/>
        </p:nvSpPr>
        <p:spPr>
          <a:xfrm>
            <a:off x="1728277" y="1681209"/>
            <a:ext cx="2159566" cy="400110"/>
          </a:xfrm>
          <a:prstGeom prst="rect">
            <a:avLst/>
          </a:prstGeom>
          <a:noFill/>
        </p:spPr>
        <p:txBody>
          <a:bodyPr wrap="none" rtlCol="0">
            <a:spAutoFit/>
          </a:bodyPr>
          <a:lstStyle/>
          <a:p>
            <a:r>
              <a:rPr lang="en-US" sz="2000" dirty="0" smtClean="0"/>
              <a:t>Declaration First</a:t>
            </a:r>
            <a:endParaRPr lang="en-US" sz="2000" dirty="0"/>
          </a:p>
        </p:txBody>
      </p:sp>
    </p:spTree>
    <p:extLst>
      <p:ext uri="{BB962C8B-B14F-4D97-AF65-F5344CB8AC3E}">
        <p14:creationId xmlns:p14="http://schemas.microsoft.com/office/powerpoint/2010/main" val="16261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9" grpId="1" animBg="1"/>
      <p:bldP spid="10" grpId="0"/>
      <p:bldP spid="10" grpId="1"/>
      <p:bldP spid="11" grpId="0" animBg="1"/>
      <p:bldP spid="11" grpId="1" animBg="1"/>
      <p:bldP spid="12" grpId="0" animBg="1"/>
      <p:bldP spid="12" grpId="1" animBg="1"/>
      <p:bldP spid="13" grpId="0" animBg="1"/>
      <p:bldP spid="13" grpId="1" animBg="1"/>
      <p:bldP spid="14" grpId="0"/>
      <p:bldP spid="14" grpId="1"/>
      <p:bldP spid="15" grpId="0" animBg="1"/>
      <p:bldP spid="16" grpId="0"/>
      <p:bldP spid="17" grpId="0" animBg="1"/>
      <p:bldP spid="17" grpId="1"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pic>
        <p:nvPicPr>
          <p:cNvPr id="4" name="Picture 3"/>
          <p:cNvPicPr>
            <a:picLocks noChangeAspect="1"/>
          </p:cNvPicPr>
          <p:nvPr/>
        </p:nvPicPr>
        <p:blipFill>
          <a:blip r:embed="rId2"/>
          <a:stretch>
            <a:fillRect/>
          </a:stretch>
        </p:blipFill>
        <p:spPr>
          <a:xfrm>
            <a:off x="2824385" y="4126715"/>
            <a:ext cx="5465796" cy="498780"/>
          </a:xfrm>
          <a:prstGeom prst="rect">
            <a:avLst/>
          </a:prstGeom>
        </p:spPr>
      </p:pic>
      <p:sp>
        <p:nvSpPr>
          <p:cNvPr id="5" name="Down Arrow 4"/>
          <p:cNvSpPr/>
          <p:nvPr/>
        </p:nvSpPr>
        <p:spPr>
          <a:xfrm>
            <a:off x="3154100" y="314830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5399" y="2796232"/>
            <a:ext cx="1342034" cy="369332"/>
          </a:xfrm>
          <a:prstGeom prst="rect">
            <a:avLst/>
          </a:prstGeom>
          <a:noFill/>
        </p:spPr>
        <p:txBody>
          <a:bodyPr wrap="none" rtlCol="0">
            <a:spAutoFit/>
          </a:bodyPr>
          <a:lstStyle/>
          <a:p>
            <a:r>
              <a:rPr lang="en-US" dirty="0" smtClean="0"/>
              <a:t>Data Type</a:t>
            </a:r>
            <a:endParaRPr lang="en-US" dirty="0"/>
          </a:p>
        </p:txBody>
      </p:sp>
      <p:sp>
        <p:nvSpPr>
          <p:cNvPr id="14" name="Down Arrow 13"/>
          <p:cNvSpPr/>
          <p:nvPr/>
        </p:nvSpPr>
        <p:spPr>
          <a:xfrm>
            <a:off x="4688491" y="314830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985676" y="2796232"/>
            <a:ext cx="1890261" cy="369332"/>
          </a:xfrm>
          <a:prstGeom prst="rect">
            <a:avLst/>
          </a:prstGeom>
          <a:noFill/>
        </p:spPr>
        <p:txBody>
          <a:bodyPr wrap="none" rtlCol="0">
            <a:spAutoFit/>
          </a:bodyPr>
          <a:lstStyle/>
          <a:p>
            <a:r>
              <a:rPr lang="en-US" dirty="0" smtClean="0"/>
              <a:t>Variable Name</a:t>
            </a:r>
            <a:endParaRPr lang="en-US" dirty="0"/>
          </a:p>
        </p:txBody>
      </p:sp>
      <p:sp>
        <p:nvSpPr>
          <p:cNvPr id="16" name="Down Arrow 15"/>
          <p:cNvSpPr/>
          <p:nvPr/>
        </p:nvSpPr>
        <p:spPr>
          <a:xfrm rot="10800000">
            <a:off x="5601822" y="4608238"/>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594977" y="5586646"/>
            <a:ext cx="2561920" cy="369332"/>
          </a:xfrm>
          <a:prstGeom prst="rect">
            <a:avLst/>
          </a:prstGeom>
          <a:noFill/>
        </p:spPr>
        <p:txBody>
          <a:bodyPr wrap="none" rtlCol="0">
            <a:spAutoFit/>
          </a:bodyPr>
          <a:lstStyle/>
          <a:p>
            <a:r>
              <a:rPr lang="en-US" dirty="0" smtClean="0"/>
              <a:t>Assignment Operator</a:t>
            </a:r>
            <a:endParaRPr lang="en-US" dirty="0"/>
          </a:p>
        </p:txBody>
      </p:sp>
      <p:sp>
        <p:nvSpPr>
          <p:cNvPr id="18" name="Down Arrow 17"/>
          <p:cNvSpPr/>
          <p:nvPr/>
        </p:nvSpPr>
        <p:spPr>
          <a:xfrm>
            <a:off x="6741741" y="316556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563108" y="2798140"/>
            <a:ext cx="841897" cy="369332"/>
          </a:xfrm>
          <a:prstGeom prst="rect">
            <a:avLst/>
          </a:prstGeom>
          <a:noFill/>
        </p:spPr>
        <p:txBody>
          <a:bodyPr wrap="none" rtlCol="0">
            <a:spAutoFit/>
          </a:bodyPr>
          <a:lstStyle/>
          <a:p>
            <a:r>
              <a:rPr lang="en-US" dirty="0" smtClean="0"/>
              <a:t>Value</a:t>
            </a:r>
            <a:endParaRPr lang="en-US" dirty="0"/>
          </a:p>
        </p:txBody>
      </p:sp>
      <p:sp>
        <p:nvSpPr>
          <p:cNvPr id="20" name="Rectangle 19"/>
          <p:cNvSpPr/>
          <p:nvPr/>
        </p:nvSpPr>
        <p:spPr>
          <a:xfrm>
            <a:off x="2824385" y="4143972"/>
            <a:ext cx="1161291"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914966" y="4143972"/>
            <a:ext cx="1757565"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672531" y="4145398"/>
            <a:ext cx="307230"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979761" y="4141375"/>
            <a:ext cx="2114549" cy="481523"/>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TextBox 23"/>
          <p:cNvSpPr txBox="1"/>
          <p:nvPr/>
        </p:nvSpPr>
        <p:spPr>
          <a:xfrm>
            <a:off x="1728277" y="1681209"/>
            <a:ext cx="4248279" cy="400110"/>
          </a:xfrm>
          <a:prstGeom prst="rect">
            <a:avLst/>
          </a:prstGeom>
          <a:noFill/>
        </p:spPr>
        <p:txBody>
          <a:bodyPr wrap="none" rtlCol="0">
            <a:spAutoFit/>
          </a:bodyPr>
          <a:lstStyle/>
          <a:p>
            <a:r>
              <a:rPr lang="en-US" sz="2000" dirty="0" smtClean="0"/>
              <a:t>Declaration  With An Initial Value</a:t>
            </a:r>
            <a:endParaRPr lang="en-US" sz="2000" dirty="0"/>
          </a:p>
        </p:txBody>
      </p:sp>
    </p:spTree>
    <p:extLst>
      <p:ext uri="{BB962C8B-B14F-4D97-AF65-F5344CB8AC3E}">
        <p14:creationId xmlns:p14="http://schemas.microsoft.com/office/powerpoint/2010/main" val="26707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 presetClass="entr" presetSubtype="0" fill="hold" grpId="2"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2"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2"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p:bldP spid="6" grpId="1"/>
      <p:bldP spid="6" grpId="2"/>
      <p:bldP spid="14" grpId="0" animBg="1"/>
      <p:bldP spid="14" grpId="1" animBg="1"/>
      <p:bldP spid="14" grpId="2" animBg="1"/>
      <p:bldP spid="15" grpId="0"/>
      <p:bldP spid="15" grpId="1"/>
      <p:bldP spid="15" grpId="2"/>
      <p:bldP spid="16" grpId="0" animBg="1"/>
      <p:bldP spid="16" grpId="1" animBg="1"/>
      <p:bldP spid="16" grpId="2" animBg="1"/>
      <p:bldP spid="17" grpId="0"/>
      <p:bldP spid="17" grpId="1"/>
      <p:bldP spid="17" grpId="2"/>
      <p:bldP spid="18" grpId="0" animBg="1"/>
      <p:bldP spid="18" grpId="1" animBg="1"/>
      <p:bldP spid="18" grpId="2" animBg="1"/>
      <p:bldP spid="19" grpId="0"/>
      <p:bldP spid="19" grpId="1"/>
      <p:bldP spid="19" grpId="2"/>
      <p:bldP spid="20" grpId="0" animBg="1"/>
      <p:bldP spid="20" grpId="1" animBg="1"/>
      <p:bldP spid="21" grpId="0" animBg="1"/>
      <p:bldP spid="21" grpId="1" animBg="1"/>
      <p:bldP spid="22" grpId="0" animBg="1"/>
      <p:bldP spid="22" grpId="1" animBg="1"/>
      <p:bldP spid="23" grpId="0" animBg="1"/>
      <p:bldP spid="23"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606327"/>
            <a:ext cx="8610600" cy="1293028"/>
          </a:xfrm>
        </p:spPr>
        <p:txBody>
          <a:bodyPr/>
          <a:lstStyle/>
          <a:p>
            <a:r>
              <a:rPr lang="en-US" dirty="0" smtClean="0"/>
              <a:t>Variables</a:t>
            </a:r>
            <a:endParaRPr lang="en-US" dirty="0"/>
          </a:p>
        </p:txBody>
      </p:sp>
      <p:pic>
        <p:nvPicPr>
          <p:cNvPr id="4" name="Picture 3"/>
          <p:cNvPicPr>
            <a:picLocks noChangeAspect="1"/>
          </p:cNvPicPr>
          <p:nvPr/>
        </p:nvPicPr>
        <p:blipFill>
          <a:blip r:embed="rId2"/>
          <a:stretch>
            <a:fillRect/>
          </a:stretch>
        </p:blipFill>
        <p:spPr>
          <a:xfrm>
            <a:off x="3383973" y="1993184"/>
            <a:ext cx="6768901" cy="4139092"/>
          </a:xfrm>
          <a:prstGeom prst="rect">
            <a:avLst/>
          </a:prstGeom>
        </p:spPr>
      </p:pic>
      <p:sp>
        <p:nvSpPr>
          <p:cNvPr id="5" name="Right Arrow 4"/>
          <p:cNvSpPr/>
          <p:nvPr/>
        </p:nvSpPr>
        <p:spPr>
          <a:xfrm>
            <a:off x="2822864" y="2803363"/>
            <a:ext cx="1122218" cy="280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98749" y="2741017"/>
            <a:ext cx="2089033" cy="369332"/>
          </a:xfrm>
          <a:prstGeom prst="rect">
            <a:avLst/>
          </a:prstGeom>
          <a:noFill/>
        </p:spPr>
        <p:txBody>
          <a:bodyPr wrap="none" rtlCol="0">
            <a:spAutoFit/>
          </a:bodyPr>
          <a:lstStyle/>
          <a:p>
            <a:r>
              <a:rPr lang="en-US" dirty="0" smtClean="0"/>
              <a:t>Declare Variable</a:t>
            </a:r>
            <a:endParaRPr lang="en-US" dirty="0"/>
          </a:p>
        </p:txBody>
      </p:sp>
      <p:sp>
        <p:nvSpPr>
          <p:cNvPr id="7" name="Rectangle 6"/>
          <p:cNvSpPr/>
          <p:nvPr/>
        </p:nvSpPr>
        <p:spPr>
          <a:xfrm>
            <a:off x="7439891" y="2741017"/>
            <a:ext cx="2254827" cy="36933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942585" y="3484656"/>
            <a:ext cx="1804373" cy="36933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6649816" y="4577757"/>
            <a:ext cx="1804373" cy="36933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6649815" y="5301526"/>
            <a:ext cx="1804373" cy="36933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8566484" y="5301526"/>
            <a:ext cx="1128234" cy="369332"/>
          </a:xfrm>
          <a:prstGeom prst="rect">
            <a:avLst/>
          </a:prstGeom>
          <a:solidFill>
            <a:schemeClr val="accent1">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Left-Right Arrow 12"/>
          <p:cNvSpPr/>
          <p:nvPr/>
        </p:nvSpPr>
        <p:spPr>
          <a:xfrm rot="1153392">
            <a:off x="6096364" y="3147940"/>
            <a:ext cx="1131332" cy="2618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rot="3229723">
            <a:off x="5762610" y="3658374"/>
            <a:ext cx="1872048" cy="3102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3701514">
            <a:off x="5491418" y="4030630"/>
            <a:ext cx="2586222" cy="3102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615258" y="3280120"/>
            <a:ext cx="1673856" cy="369332"/>
          </a:xfrm>
          <a:prstGeom prst="rect">
            <a:avLst/>
          </a:prstGeom>
          <a:noFill/>
        </p:spPr>
        <p:txBody>
          <a:bodyPr wrap="none" rtlCol="0">
            <a:spAutoFit/>
          </a:bodyPr>
          <a:lstStyle/>
          <a:p>
            <a:r>
              <a:rPr lang="en-US" dirty="0" smtClean="0"/>
              <a:t>“Hello World”</a:t>
            </a:r>
            <a:endParaRPr lang="en-US" dirty="0"/>
          </a:p>
        </p:txBody>
      </p:sp>
      <p:sp>
        <p:nvSpPr>
          <p:cNvPr id="17" name="TextBox 16"/>
          <p:cNvSpPr txBox="1"/>
          <p:nvPr/>
        </p:nvSpPr>
        <p:spPr>
          <a:xfrm>
            <a:off x="8293673" y="4380562"/>
            <a:ext cx="1673856" cy="369332"/>
          </a:xfrm>
          <a:prstGeom prst="rect">
            <a:avLst/>
          </a:prstGeom>
          <a:noFill/>
        </p:spPr>
        <p:txBody>
          <a:bodyPr wrap="none" rtlCol="0">
            <a:spAutoFit/>
          </a:bodyPr>
          <a:lstStyle/>
          <a:p>
            <a:r>
              <a:rPr lang="en-US" dirty="0" smtClean="0"/>
              <a:t>“Hello World”</a:t>
            </a:r>
            <a:endParaRPr lang="en-US" dirty="0"/>
          </a:p>
        </p:txBody>
      </p:sp>
      <p:sp>
        <p:nvSpPr>
          <p:cNvPr id="18" name="TextBox 17"/>
          <p:cNvSpPr txBox="1"/>
          <p:nvPr/>
        </p:nvSpPr>
        <p:spPr>
          <a:xfrm>
            <a:off x="8299965" y="5028465"/>
            <a:ext cx="1673856" cy="369332"/>
          </a:xfrm>
          <a:prstGeom prst="rect">
            <a:avLst/>
          </a:prstGeom>
          <a:noFill/>
        </p:spPr>
        <p:txBody>
          <a:bodyPr wrap="none" rtlCol="0">
            <a:spAutoFit/>
          </a:bodyPr>
          <a:lstStyle/>
          <a:p>
            <a:r>
              <a:rPr lang="en-US" dirty="0" smtClean="0"/>
              <a:t>“Hello World”</a:t>
            </a:r>
            <a:endParaRPr lang="en-US" dirty="0"/>
          </a:p>
        </p:txBody>
      </p:sp>
      <p:sp>
        <p:nvSpPr>
          <p:cNvPr id="19" name="TextBox 18"/>
          <p:cNvSpPr txBox="1"/>
          <p:nvPr/>
        </p:nvSpPr>
        <p:spPr>
          <a:xfrm>
            <a:off x="4978502" y="6137010"/>
            <a:ext cx="6630341" cy="400110"/>
          </a:xfrm>
          <a:prstGeom prst="rect">
            <a:avLst/>
          </a:prstGeom>
          <a:noFill/>
        </p:spPr>
        <p:txBody>
          <a:bodyPr wrap="none" rtlCol="0">
            <a:spAutoFit/>
          </a:bodyPr>
          <a:lstStyle/>
          <a:p>
            <a:r>
              <a:rPr lang="en-US" sz="2000" dirty="0" smtClean="0"/>
              <a:t>Extension Methods – Provide additional functionality</a:t>
            </a:r>
            <a:endParaRPr lang="en-US" sz="2000" dirty="0"/>
          </a:p>
        </p:txBody>
      </p:sp>
      <p:sp>
        <p:nvSpPr>
          <p:cNvPr id="20" name="Up Arrow 19"/>
          <p:cNvSpPr/>
          <p:nvPr/>
        </p:nvSpPr>
        <p:spPr>
          <a:xfrm>
            <a:off x="9017184" y="5678742"/>
            <a:ext cx="226833" cy="5029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3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animBg="1"/>
      <p:bldP spid="8" grpId="1" animBg="1"/>
      <p:bldP spid="9" grpId="0" animBg="1"/>
      <p:bldP spid="9" grpId="1" animBg="1"/>
      <p:bldP spid="10" grpId="0" animBg="1"/>
      <p:bldP spid="10" grpId="1" animBg="1"/>
      <p:bldP spid="11" grpId="0" animBg="1"/>
      <p:bldP spid="13" grpId="0" animBg="1"/>
      <p:bldP spid="13" grpId="1" animBg="1"/>
      <p:bldP spid="14" grpId="0" animBg="1"/>
      <p:bldP spid="14" grpId="1" animBg="1"/>
      <p:bldP spid="15" grpId="0" animBg="1"/>
      <p:bldP spid="15" grpId="1" animBg="1"/>
      <p:bldP spid="16" grpId="0"/>
      <p:bldP spid="16" grpId="1"/>
      <p:bldP spid="17" grpId="0"/>
      <p:bldP spid="17" grpId="1"/>
      <p:bldP spid="18" grpId="0"/>
      <p:bldP spid="18" grpId="1"/>
      <p:bldP spid="19" grpId="0"/>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006853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8096458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84740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64894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5792190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 Types</a:t>
            </a:r>
            <a:endParaRPr lang="en-US" dirty="0"/>
          </a:p>
        </p:txBody>
      </p:sp>
      <p:sp>
        <p:nvSpPr>
          <p:cNvPr id="3" name="Content Placeholder 2"/>
          <p:cNvSpPr>
            <a:spLocks noGrp="1"/>
          </p:cNvSpPr>
          <p:nvPr>
            <p:ph idx="1"/>
          </p:nvPr>
        </p:nvSpPr>
        <p:spPr>
          <a:xfrm>
            <a:off x="685800" y="2980267"/>
            <a:ext cx="10820400" cy="3238418"/>
          </a:xfrm>
        </p:spPr>
        <p:txBody>
          <a:bodyPr/>
          <a:lstStyle/>
          <a:p>
            <a:r>
              <a:rPr lang="en-US" dirty="0" smtClean="0"/>
              <a:t>Integral Numbers</a:t>
            </a:r>
          </a:p>
          <a:p>
            <a:endParaRPr lang="en-US" dirty="0"/>
          </a:p>
          <a:p>
            <a:r>
              <a:rPr lang="en-US" dirty="0" smtClean="0"/>
              <a:t>Floating Point and Decimal Numbers</a:t>
            </a:r>
          </a:p>
          <a:p>
            <a:endParaRPr lang="en-US" dirty="0"/>
          </a:p>
          <a:p>
            <a:r>
              <a:rPr lang="en-US" dirty="0" smtClean="0"/>
              <a:t>Boolean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8381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404604"/>
            <a:ext cx="8610600" cy="1293028"/>
          </a:xfrm>
        </p:spPr>
        <p:txBody>
          <a:bodyPr/>
          <a:lstStyle/>
          <a:p>
            <a:r>
              <a:rPr lang="en-US" dirty="0" smtClean="0"/>
              <a:t>Integral Numbers</a:t>
            </a:r>
            <a:endParaRPr lang="en-US" dirty="0"/>
          </a:p>
        </p:txBody>
      </p:sp>
      <p:sp>
        <p:nvSpPr>
          <p:cNvPr id="7" name="Rectangle 6"/>
          <p:cNvSpPr/>
          <p:nvPr/>
        </p:nvSpPr>
        <p:spPr>
          <a:xfrm>
            <a:off x="6021976" y="2889968"/>
            <a:ext cx="184731" cy="1569660"/>
          </a:xfrm>
          <a:prstGeom prst="rect">
            <a:avLst/>
          </a:prstGeom>
          <a:noFill/>
        </p:spPr>
        <p:txBody>
          <a:bodyPr wrap="none" lIns="91440" tIns="45720" rIns="91440" bIns="45720">
            <a:spAutoFit/>
          </a:bodyPr>
          <a:lstStyle/>
          <a:p>
            <a:pPr algn="ct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2895606" y="1814164"/>
            <a:ext cx="6252739" cy="4442444"/>
          </a:xfrm>
          <a:prstGeom prst="rect">
            <a:avLst/>
          </a:prstGeom>
        </p:spPr>
      </p:pic>
      <p:sp>
        <p:nvSpPr>
          <p:cNvPr id="5" name="Rectangle 4"/>
          <p:cNvSpPr/>
          <p:nvPr/>
        </p:nvSpPr>
        <p:spPr>
          <a:xfrm>
            <a:off x="2895606" y="2291762"/>
            <a:ext cx="6252739" cy="415635"/>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95605" y="2707397"/>
            <a:ext cx="6252739" cy="415635"/>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5604" y="3123032"/>
            <a:ext cx="6252739" cy="477598"/>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5602" y="3600630"/>
            <a:ext cx="6252739" cy="434756"/>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95602" y="4016265"/>
            <a:ext cx="6252739" cy="434756"/>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95601" y="4451021"/>
            <a:ext cx="6252739" cy="408556"/>
          </a:xfrm>
          <a:prstGeom prst="rect">
            <a:avLst/>
          </a:prstGeom>
          <a:solidFill>
            <a:srgbClr val="00206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95601" y="4874845"/>
            <a:ext cx="6252739" cy="408556"/>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95600" y="5310019"/>
            <a:ext cx="6252739" cy="44987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5766664"/>
            <a:ext cx="6252739" cy="449870"/>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895601" y="1835585"/>
            <a:ext cx="637822" cy="4380949"/>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33422" y="1844911"/>
            <a:ext cx="3781777" cy="4380949"/>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15200" y="1835585"/>
            <a:ext cx="1833140" cy="4380949"/>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5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6" grpId="1" animBg="1"/>
      <p:bldP spid="17" grpId="0" animBg="1"/>
      <p:bldP spid="17" grpId="1" animBg="1"/>
      <p:bldP spid="18" grpId="0" animBg="1"/>
      <p:bldP spid="18"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Point and Decimal Numbers</a:t>
            </a:r>
            <a:endParaRPr lang="en-US" dirty="0"/>
          </a:p>
        </p:txBody>
      </p:sp>
      <p:pic>
        <p:nvPicPr>
          <p:cNvPr id="4" name="Picture 3"/>
          <p:cNvPicPr>
            <a:picLocks noChangeAspect="1"/>
          </p:cNvPicPr>
          <p:nvPr/>
        </p:nvPicPr>
        <p:blipFill>
          <a:blip r:embed="rId2"/>
          <a:stretch>
            <a:fillRect/>
          </a:stretch>
        </p:blipFill>
        <p:spPr>
          <a:xfrm>
            <a:off x="4633708" y="2838367"/>
            <a:ext cx="2924583" cy="1181265"/>
          </a:xfrm>
          <a:prstGeom prst="rect">
            <a:avLst/>
          </a:prstGeom>
        </p:spPr>
      </p:pic>
      <p:pic>
        <p:nvPicPr>
          <p:cNvPr id="5" name="Picture 4"/>
          <p:cNvPicPr>
            <a:picLocks noChangeAspect="1"/>
          </p:cNvPicPr>
          <p:nvPr/>
        </p:nvPicPr>
        <p:blipFill>
          <a:blip r:embed="rId3"/>
          <a:stretch>
            <a:fillRect/>
          </a:stretch>
        </p:blipFill>
        <p:spPr>
          <a:xfrm>
            <a:off x="3923996" y="4491327"/>
            <a:ext cx="4344006" cy="866896"/>
          </a:xfrm>
          <a:prstGeom prst="rect">
            <a:avLst/>
          </a:prstGeom>
        </p:spPr>
      </p:pic>
      <p:sp>
        <p:nvSpPr>
          <p:cNvPr id="6" name="Rectangle 5"/>
          <p:cNvSpPr/>
          <p:nvPr/>
        </p:nvSpPr>
        <p:spPr>
          <a:xfrm>
            <a:off x="4633708" y="3251200"/>
            <a:ext cx="2924583" cy="338667"/>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33708" y="3589867"/>
            <a:ext cx="2924583" cy="338667"/>
          </a:xfrm>
          <a:prstGeom prst="rect">
            <a:avLst/>
          </a:prstGeom>
          <a:solidFill>
            <a:srgbClr val="00206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23996" y="4921092"/>
            <a:ext cx="4344006" cy="437131"/>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17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a:t>
            </a:r>
            <a:endParaRPr lang="en-US" dirty="0"/>
          </a:p>
        </p:txBody>
      </p:sp>
      <p:pic>
        <p:nvPicPr>
          <p:cNvPr id="6" name="Picture 5"/>
          <p:cNvPicPr>
            <a:picLocks noChangeAspect="1"/>
          </p:cNvPicPr>
          <p:nvPr/>
        </p:nvPicPr>
        <p:blipFill>
          <a:blip r:embed="rId2"/>
          <a:stretch>
            <a:fillRect/>
          </a:stretch>
        </p:blipFill>
        <p:spPr>
          <a:xfrm>
            <a:off x="3890130" y="3153596"/>
            <a:ext cx="4344006" cy="866896"/>
          </a:xfrm>
          <a:prstGeom prst="rect">
            <a:avLst/>
          </a:prstGeom>
        </p:spPr>
      </p:pic>
    </p:spTree>
    <p:extLst>
      <p:ext uri="{BB962C8B-B14F-4D97-AF65-F5344CB8AC3E}">
        <p14:creationId xmlns:p14="http://schemas.microsoft.com/office/powerpoint/2010/main" val="12731073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738057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2919206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 Types</a:t>
            </a:r>
            <a:endParaRPr lang="en-US"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810181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79608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suffixes</a:t>
            </a:r>
            <a:endParaRPr lang="en-US" dirty="0"/>
          </a:p>
        </p:txBody>
      </p:sp>
      <p:sp>
        <p:nvSpPr>
          <p:cNvPr id="3" name="Content Placeholder 2"/>
          <p:cNvSpPr>
            <a:spLocks noGrp="1"/>
          </p:cNvSpPr>
          <p:nvPr>
            <p:ph idx="1"/>
          </p:nvPr>
        </p:nvSpPr>
        <p:spPr/>
        <p:txBody>
          <a:bodyPr/>
          <a:lstStyle/>
          <a:p>
            <a:r>
              <a:rPr lang="en-US" dirty="0" smtClean="0"/>
              <a:t>What suffixes are</a:t>
            </a:r>
          </a:p>
          <a:p>
            <a:endParaRPr lang="en-US" dirty="0"/>
          </a:p>
          <a:p>
            <a:r>
              <a:rPr lang="en-US" dirty="0" smtClean="0"/>
              <a:t>Why we need suffixes</a:t>
            </a:r>
          </a:p>
          <a:p>
            <a:endParaRPr lang="en-US" dirty="0"/>
          </a:p>
          <a:p>
            <a:r>
              <a:rPr lang="en-US" dirty="0" smtClean="0"/>
              <a:t>How to use suffixes</a:t>
            </a:r>
          </a:p>
          <a:p>
            <a:endParaRPr lang="en-US" dirty="0"/>
          </a:p>
          <a:p>
            <a:r>
              <a:rPr lang="en-US" dirty="0" smtClean="0"/>
              <a:t>List of suffixes</a:t>
            </a:r>
          </a:p>
        </p:txBody>
      </p:sp>
    </p:spTree>
    <p:extLst>
      <p:ext uri="{BB962C8B-B14F-4D97-AF65-F5344CB8AC3E}">
        <p14:creationId xmlns:p14="http://schemas.microsoft.com/office/powerpoint/2010/main" val="311898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4392895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Suffixes</a:t>
            </a:r>
            <a:endParaRPr lang="en-US" dirty="0"/>
          </a:p>
        </p:txBody>
      </p:sp>
      <p:sp>
        <p:nvSpPr>
          <p:cNvPr id="4" name="TextBox 3"/>
          <p:cNvSpPr txBox="1"/>
          <p:nvPr/>
        </p:nvSpPr>
        <p:spPr>
          <a:xfrm>
            <a:off x="737756" y="2057401"/>
            <a:ext cx="2417650" cy="400110"/>
          </a:xfrm>
          <a:prstGeom prst="rect">
            <a:avLst/>
          </a:prstGeom>
          <a:noFill/>
        </p:spPr>
        <p:txBody>
          <a:bodyPr wrap="none" rtlCol="0">
            <a:spAutoFit/>
          </a:bodyPr>
          <a:lstStyle/>
          <a:p>
            <a:r>
              <a:rPr lang="en-US" sz="2000" dirty="0" smtClean="0"/>
              <a:t>What are suffixes?</a:t>
            </a:r>
            <a:endParaRPr lang="en-US" sz="2000" dirty="0"/>
          </a:p>
        </p:txBody>
      </p:sp>
      <p:sp>
        <p:nvSpPr>
          <p:cNvPr id="5" name="TextBox 4"/>
          <p:cNvSpPr txBox="1"/>
          <p:nvPr/>
        </p:nvSpPr>
        <p:spPr>
          <a:xfrm>
            <a:off x="1652154" y="2549935"/>
            <a:ext cx="7359707" cy="369332"/>
          </a:xfrm>
          <a:prstGeom prst="rect">
            <a:avLst/>
          </a:prstGeom>
          <a:noFill/>
        </p:spPr>
        <p:txBody>
          <a:bodyPr wrap="none" rtlCol="0">
            <a:spAutoFit/>
          </a:bodyPr>
          <a:lstStyle/>
          <a:p>
            <a:r>
              <a:rPr lang="en-US" dirty="0" smtClean="0"/>
              <a:t>Suffixes define the type of literal if the literal is not a default type.</a:t>
            </a:r>
            <a:endParaRPr lang="en-US" dirty="0"/>
          </a:p>
        </p:txBody>
      </p:sp>
      <p:sp>
        <p:nvSpPr>
          <p:cNvPr id="6" name="TextBox 5"/>
          <p:cNvSpPr txBox="1"/>
          <p:nvPr/>
        </p:nvSpPr>
        <p:spPr>
          <a:xfrm>
            <a:off x="737756" y="3227135"/>
            <a:ext cx="3408305" cy="400110"/>
          </a:xfrm>
          <a:prstGeom prst="rect">
            <a:avLst/>
          </a:prstGeom>
          <a:noFill/>
        </p:spPr>
        <p:txBody>
          <a:bodyPr wrap="none" rtlCol="0">
            <a:spAutoFit/>
          </a:bodyPr>
          <a:lstStyle/>
          <a:p>
            <a:r>
              <a:rPr lang="en-US" sz="2000" dirty="0" smtClean="0"/>
              <a:t>Why do we need suffixes?</a:t>
            </a:r>
            <a:endParaRPr lang="en-US" sz="2000" dirty="0"/>
          </a:p>
        </p:txBody>
      </p:sp>
      <p:sp>
        <p:nvSpPr>
          <p:cNvPr id="7" name="TextBox 6"/>
          <p:cNvSpPr txBox="1"/>
          <p:nvPr/>
        </p:nvSpPr>
        <p:spPr>
          <a:xfrm>
            <a:off x="1652154" y="3716325"/>
            <a:ext cx="7026282" cy="369332"/>
          </a:xfrm>
          <a:prstGeom prst="rect">
            <a:avLst/>
          </a:prstGeom>
          <a:noFill/>
        </p:spPr>
        <p:txBody>
          <a:bodyPr wrap="none" rtlCol="0">
            <a:spAutoFit/>
          </a:bodyPr>
          <a:lstStyle/>
          <a:p>
            <a:r>
              <a:rPr lang="en-US" dirty="0" smtClean="0"/>
              <a:t>Because the compiler uses default types when parsing literals.</a:t>
            </a:r>
            <a:endParaRPr lang="en-US" dirty="0"/>
          </a:p>
        </p:txBody>
      </p:sp>
      <p:sp>
        <p:nvSpPr>
          <p:cNvPr id="8" name="TextBox 7"/>
          <p:cNvSpPr txBox="1"/>
          <p:nvPr/>
        </p:nvSpPr>
        <p:spPr>
          <a:xfrm>
            <a:off x="737755" y="4392551"/>
            <a:ext cx="3177473" cy="400110"/>
          </a:xfrm>
          <a:prstGeom prst="rect">
            <a:avLst/>
          </a:prstGeom>
          <a:noFill/>
        </p:spPr>
        <p:txBody>
          <a:bodyPr wrap="none" rtlCol="0">
            <a:spAutoFit/>
          </a:bodyPr>
          <a:lstStyle/>
          <a:p>
            <a:r>
              <a:rPr lang="en-US" sz="2000" dirty="0" smtClean="0"/>
              <a:t>How do we use suffixes?</a:t>
            </a:r>
            <a:endParaRPr lang="en-US" sz="2000" dirty="0"/>
          </a:p>
        </p:txBody>
      </p:sp>
      <p:sp>
        <p:nvSpPr>
          <p:cNvPr id="9" name="TextBox 8"/>
          <p:cNvSpPr txBox="1"/>
          <p:nvPr/>
        </p:nvSpPr>
        <p:spPr>
          <a:xfrm>
            <a:off x="1652154" y="4882715"/>
            <a:ext cx="6609502" cy="369332"/>
          </a:xfrm>
          <a:prstGeom prst="rect">
            <a:avLst/>
          </a:prstGeom>
          <a:noFill/>
        </p:spPr>
        <p:txBody>
          <a:bodyPr wrap="none" rtlCol="0">
            <a:spAutoFit/>
          </a:bodyPr>
          <a:lstStyle/>
          <a:p>
            <a:r>
              <a:rPr lang="en-US" dirty="0" smtClean="0"/>
              <a:t>Just like with literature, we put them at the end of a value.</a:t>
            </a:r>
            <a:endParaRPr lang="en-US" dirty="0"/>
          </a:p>
        </p:txBody>
      </p:sp>
      <p:pic>
        <p:nvPicPr>
          <p:cNvPr id="14" name="Picture 13"/>
          <p:cNvPicPr>
            <a:picLocks noChangeAspect="1"/>
          </p:cNvPicPr>
          <p:nvPr/>
        </p:nvPicPr>
        <p:blipFill>
          <a:blip r:embed="rId2"/>
          <a:stretch>
            <a:fillRect/>
          </a:stretch>
        </p:blipFill>
        <p:spPr>
          <a:xfrm>
            <a:off x="1747188" y="5290737"/>
            <a:ext cx="6428941" cy="476218"/>
          </a:xfrm>
          <a:prstGeom prst="rect">
            <a:avLst/>
          </a:prstGeom>
        </p:spPr>
      </p:pic>
      <p:sp>
        <p:nvSpPr>
          <p:cNvPr id="12" name="Rectangle 11"/>
          <p:cNvSpPr/>
          <p:nvPr/>
        </p:nvSpPr>
        <p:spPr>
          <a:xfrm>
            <a:off x="7777869" y="5326228"/>
            <a:ext cx="204537" cy="363682"/>
          </a:xfrm>
          <a:prstGeom prst="rect">
            <a:avLst/>
          </a:prstGeom>
          <a:solidFill>
            <a:schemeClr val="accent3">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1652154" y="5864439"/>
            <a:ext cx="3767378" cy="369332"/>
          </a:xfrm>
          <a:prstGeom prst="rect">
            <a:avLst/>
          </a:prstGeom>
          <a:noFill/>
        </p:spPr>
        <p:txBody>
          <a:bodyPr wrap="none" rtlCol="0">
            <a:spAutoFit/>
          </a:bodyPr>
          <a:lstStyle/>
          <a:p>
            <a:r>
              <a:rPr lang="en-US" dirty="0" smtClean="0"/>
              <a:t>Use capitalized letters for clarity.</a:t>
            </a:r>
            <a:endParaRPr lang="en-US" dirty="0"/>
          </a:p>
        </p:txBody>
      </p:sp>
    </p:spTree>
    <p:extLst>
      <p:ext uri="{BB962C8B-B14F-4D97-AF65-F5344CB8AC3E}">
        <p14:creationId xmlns:p14="http://schemas.microsoft.com/office/powerpoint/2010/main" val="417635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2"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Suffixes</a:t>
            </a:r>
            <a:endParaRPr lang="en-US" dirty="0"/>
          </a:p>
        </p:txBody>
      </p:sp>
      <p:sp>
        <p:nvSpPr>
          <p:cNvPr id="3" name="Content Placeholder 2"/>
          <p:cNvSpPr>
            <a:spLocks noGrp="1"/>
          </p:cNvSpPr>
          <p:nvPr>
            <p:ph idx="1"/>
          </p:nvPr>
        </p:nvSpPr>
        <p:spPr>
          <a:xfrm>
            <a:off x="685800" y="2449688"/>
            <a:ext cx="10820400" cy="3984979"/>
          </a:xfrm>
        </p:spPr>
        <p:txBody>
          <a:bodyPr>
            <a:normAutofit lnSpcReduction="10000"/>
          </a:bodyPr>
          <a:lstStyle/>
          <a:p>
            <a:r>
              <a:rPr lang="en-US" sz="1800" dirty="0" smtClean="0"/>
              <a:t>L: Long</a:t>
            </a:r>
          </a:p>
          <a:p>
            <a:endParaRPr lang="en-US" sz="1800" dirty="0" smtClean="0"/>
          </a:p>
          <a:p>
            <a:r>
              <a:rPr lang="en-US" sz="1800" dirty="0" smtClean="0"/>
              <a:t>D: Double</a:t>
            </a:r>
          </a:p>
          <a:p>
            <a:endParaRPr lang="en-US" sz="1800" dirty="0" smtClean="0"/>
          </a:p>
          <a:p>
            <a:r>
              <a:rPr lang="en-US" sz="1800" dirty="0" smtClean="0"/>
              <a:t>F: Float</a:t>
            </a:r>
          </a:p>
          <a:p>
            <a:endParaRPr lang="en-US" sz="1800" dirty="0" smtClean="0"/>
          </a:p>
          <a:p>
            <a:r>
              <a:rPr lang="en-US" sz="1800" dirty="0" smtClean="0"/>
              <a:t>M: Decimal</a:t>
            </a:r>
          </a:p>
          <a:p>
            <a:endParaRPr lang="en-US" sz="1800" dirty="0" smtClean="0"/>
          </a:p>
          <a:p>
            <a:r>
              <a:rPr lang="en-US" sz="1800" dirty="0" smtClean="0"/>
              <a:t>U: Unsigned </a:t>
            </a:r>
            <a:r>
              <a:rPr lang="en-US" sz="1800" dirty="0" err="1" smtClean="0"/>
              <a:t>Int</a:t>
            </a:r>
            <a:endParaRPr lang="en-US" sz="1800" dirty="0" smtClean="0"/>
          </a:p>
          <a:p>
            <a:endParaRPr lang="en-US" sz="1800" dirty="0" smtClean="0"/>
          </a:p>
          <a:p>
            <a:r>
              <a:rPr lang="en-US" sz="1800" dirty="0" smtClean="0"/>
              <a:t>UL: Unsigned Long</a:t>
            </a:r>
            <a:endParaRPr lang="en-US" sz="1800" dirty="0"/>
          </a:p>
        </p:txBody>
      </p:sp>
      <p:sp>
        <p:nvSpPr>
          <p:cNvPr id="4" name="TextBox 3"/>
          <p:cNvSpPr txBox="1"/>
          <p:nvPr/>
        </p:nvSpPr>
        <p:spPr>
          <a:xfrm>
            <a:off x="846666" y="1688069"/>
            <a:ext cx="1869423" cy="400110"/>
          </a:xfrm>
          <a:prstGeom prst="rect">
            <a:avLst/>
          </a:prstGeom>
          <a:noFill/>
        </p:spPr>
        <p:txBody>
          <a:bodyPr wrap="none" rtlCol="0">
            <a:spAutoFit/>
          </a:bodyPr>
          <a:lstStyle/>
          <a:p>
            <a:r>
              <a:rPr lang="en-US" sz="2000" dirty="0" smtClean="0"/>
              <a:t>List Of Suffixes</a:t>
            </a:r>
            <a:endParaRPr lang="en-US" sz="2000" dirty="0"/>
          </a:p>
        </p:txBody>
      </p:sp>
    </p:spTree>
    <p:extLst>
      <p:ext uri="{BB962C8B-B14F-4D97-AF65-F5344CB8AC3E}">
        <p14:creationId xmlns:p14="http://schemas.microsoft.com/office/powerpoint/2010/main" val="115405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014714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8624399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Suffixes</a:t>
            </a:r>
            <a:endParaRPr lang="en-US"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00276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972307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Operators</a:t>
            </a:r>
            <a:br>
              <a:rPr lang="en-US" dirty="0" smtClean="0"/>
            </a:br>
            <a:r>
              <a:rPr lang="en-US" sz="2800" dirty="0" smtClean="0"/>
              <a:t>Basic Arithmetic</a:t>
            </a:r>
            <a:endParaRPr lang="en-US" sz="2800" dirty="0"/>
          </a:p>
        </p:txBody>
      </p:sp>
      <p:sp>
        <p:nvSpPr>
          <p:cNvPr id="3" name="Content Placeholder 2"/>
          <p:cNvSpPr>
            <a:spLocks noGrp="1"/>
          </p:cNvSpPr>
          <p:nvPr>
            <p:ph idx="1"/>
          </p:nvPr>
        </p:nvSpPr>
        <p:spPr>
          <a:xfrm>
            <a:off x="685800" y="2057402"/>
            <a:ext cx="10820400" cy="4582390"/>
          </a:xfrm>
        </p:spPr>
        <p:txBody>
          <a:bodyPr>
            <a:normAutofit/>
          </a:bodyPr>
          <a:lstStyle/>
          <a:p>
            <a:r>
              <a:rPr lang="en-US" sz="1800" dirty="0" smtClean="0"/>
              <a:t>+ : Add two values and return result</a:t>
            </a:r>
          </a:p>
          <a:p>
            <a:pPr lvl="1"/>
            <a:r>
              <a:rPr lang="en-US" sz="1600" dirty="0" smtClean="0"/>
              <a:t>3+2 returns 5</a:t>
            </a:r>
            <a:endParaRPr lang="en-US" sz="1800" dirty="0" smtClean="0"/>
          </a:p>
          <a:p>
            <a:r>
              <a:rPr lang="en-US" sz="1800" dirty="0" smtClean="0"/>
              <a:t>- : Subtract 2</a:t>
            </a:r>
            <a:r>
              <a:rPr lang="en-US" sz="1800" baseline="30000" dirty="0" smtClean="0"/>
              <a:t>nd</a:t>
            </a:r>
            <a:r>
              <a:rPr lang="en-US" sz="1800" dirty="0" smtClean="0"/>
              <a:t> value from the 1</a:t>
            </a:r>
            <a:r>
              <a:rPr lang="en-US" sz="1800" baseline="30000" dirty="0" smtClean="0"/>
              <a:t>st</a:t>
            </a:r>
            <a:r>
              <a:rPr lang="en-US" sz="1800" dirty="0" smtClean="0"/>
              <a:t> value and </a:t>
            </a:r>
            <a:r>
              <a:rPr lang="en-US" sz="1800" dirty="0"/>
              <a:t>return </a:t>
            </a:r>
            <a:r>
              <a:rPr lang="en-US" sz="1800" dirty="0" smtClean="0"/>
              <a:t>result</a:t>
            </a:r>
          </a:p>
          <a:p>
            <a:pPr lvl="1"/>
            <a:r>
              <a:rPr lang="en-US" sz="1600" dirty="0" smtClean="0"/>
              <a:t>3-2 returns 1</a:t>
            </a:r>
            <a:endParaRPr lang="en-US" sz="1800" dirty="0" smtClean="0"/>
          </a:p>
          <a:p>
            <a:r>
              <a:rPr lang="en-US" sz="1800" dirty="0" smtClean="0"/>
              <a:t>* : Multiply two values </a:t>
            </a:r>
            <a:r>
              <a:rPr lang="en-US" sz="1800" dirty="0"/>
              <a:t>and return result</a:t>
            </a:r>
            <a:endParaRPr lang="en-US" sz="1800" dirty="0" smtClean="0"/>
          </a:p>
          <a:p>
            <a:pPr lvl="1"/>
            <a:r>
              <a:rPr lang="en-US" sz="1600" dirty="0" smtClean="0"/>
              <a:t>3*2 returns 6</a:t>
            </a:r>
          </a:p>
          <a:p>
            <a:r>
              <a:rPr lang="en-US" sz="1800" dirty="0" smtClean="0"/>
              <a:t>/ : Divide 2</a:t>
            </a:r>
            <a:r>
              <a:rPr lang="en-US" sz="1800" baseline="30000" dirty="0" smtClean="0"/>
              <a:t>nd</a:t>
            </a:r>
            <a:r>
              <a:rPr lang="en-US" sz="1800" dirty="0" smtClean="0"/>
              <a:t> value from 1</a:t>
            </a:r>
            <a:r>
              <a:rPr lang="en-US" sz="1800" baseline="30000" dirty="0" smtClean="0"/>
              <a:t>st</a:t>
            </a:r>
            <a:r>
              <a:rPr lang="en-US" sz="1800" dirty="0" smtClean="0"/>
              <a:t> value </a:t>
            </a:r>
            <a:r>
              <a:rPr lang="en-US" sz="1800" dirty="0"/>
              <a:t>and </a:t>
            </a:r>
            <a:r>
              <a:rPr lang="en-US" sz="1800" dirty="0" smtClean="0"/>
              <a:t>return result rounded down</a:t>
            </a:r>
          </a:p>
          <a:p>
            <a:pPr lvl="1"/>
            <a:r>
              <a:rPr lang="en-US" sz="1400" dirty="0" smtClean="0"/>
              <a:t>3/2 returns 1</a:t>
            </a:r>
          </a:p>
          <a:p>
            <a:pPr lvl="1"/>
            <a:r>
              <a:rPr lang="en-US" sz="1600" dirty="0" smtClean="0"/>
              <a:t>Division by zero produces application error</a:t>
            </a:r>
          </a:p>
          <a:p>
            <a:pPr lvl="1"/>
            <a:r>
              <a:rPr lang="en-US" sz="1600" dirty="0" smtClean="0"/>
              <a:t>Always rounds down  (Use </a:t>
            </a:r>
            <a:r>
              <a:rPr lang="en-US" sz="1600" dirty="0" err="1" smtClean="0"/>
              <a:t>Math.Round</a:t>
            </a:r>
            <a:r>
              <a:rPr lang="en-US" sz="1600" dirty="0" smtClean="0"/>
              <a:t>() to round to nearest whole number)</a:t>
            </a:r>
          </a:p>
          <a:p>
            <a:r>
              <a:rPr lang="en-US" sz="1800" dirty="0" smtClean="0"/>
              <a:t>% : Divide 2</a:t>
            </a:r>
            <a:r>
              <a:rPr lang="en-US" sz="1800" baseline="30000" dirty="0" smtClean="0"/>
              <a:t>nd</a:t>
            </a:r>
            <a:r>
              <a:rPr lang="en-US" sz="1800" dirty="0" smtClean="0"/>
              <a:t> value from 1</a:t>
            </a:r>
            <a:r>
              <a:rPr lang="en-US" sz="1800" baseline="30000" dirty="0" smtClean="0"/>
              <a:t>st</a:t>
            </a:r>
            <a:r>
              <a:rPr lang="en-US" sz="1800" dirty="0" smtClean="0"/>
              <a:t> value and return remainder</a:t>
            </a:r>
          </a:p>
          <a:p>
            <a:pPr lvl="1"/>
            <a:r>
              <a:rPr lang="en-US" sz="1600" dirty="0" smtClean="0"/>
              <a:t>3%2 returns 1</a:t>
            </a:r>
            <a:endParaRPr lang="en-US" sz="1800" dirty="0" smtClean="0"/>
          </a:p>
          <a:p>
            <a:r>
              <a:rPr lang="en-US" sz="1800" dirty="0" smtClean="0"/>
              <a:t>Variables must be of same type unless they can be converted implicitly.  (</a:t>
            </a:r>
            <a:r>
              <a:rPr lang="en-US" sz="1800" dirty="0" err="1" smtClean="0"/>
              <a:t>int</a:t>
            </a:r>
            <a:r>
              <a:rPr lang="en-US" sz="1800" dirty="0" smtClean="0"/>
              <a:t> + </a:t>
            </a:r>
            <a:r>
              <a:rPr lang="en-US" sz="1800" dirty="0" err="1" smtClean="0"/>
              <a:t>int</a:t>
            </a:r>
            <a:r>
              <a:rPr lang="en-US" sz="1800" dirty="0" smtClean="0"/>
              <a:t>, double – double, </a:t>
            </a:r>
            <a:r>
              <a:rPr lang="en-US" sz="1800" dirty="0" err="1" smtClean="0"/>
              <a:t>etc</a:t>
            </a:r>
            <a:r>
              <a:rPr lang="en-US" sz="1800" dirty="0" smtClean="0"/>
              <a:t>…)</a:t>
            </a:r>
          </a:p>
        </p:txBody>
      </p:sp>
    </p:spTree>
    <p:extLst>
      <p:ext uri="{BB962C8B-B14F-4D97-AF65-F5344CB8AC3E}">
        <p14:creationId xmlns:p14="http://schemas.microsoft.com/office/powerpoint/2010/main" val="53415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72734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30619926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Operators</a:t>
            </a:r>
            <a:br>
              <a:rPr lang="en-US" dirty="0" smtClean="0"/>
            </a:br>
            <a:r>
              <a:rPr lang="en-US" sz="2800" dirty="0" smtClean="0"/>
              <a:t>Basic Arithmetic</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90888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Solution and Project</a:t>
            </a:r>
            <a:endParaRPr lang="en-US" dirty="0"/>
          </a:p>
        </p:txBody>
      </p:sp>
      <p:sp>
        <p:nvSpPr>
          <p:cNvPr id="3" name="Content Placeholder 2"/>
          <p:cNvSpPr>
            <a:spLocks noGrp="1"/>
          </p:cNvSpPr>
          <p:nvPr>
            <p:ph idx="1"/>
          </p:nvPr>
        </p:nvSpPr>
        <p:spPr/>
        <p:txBody>
          <a:bodyPr/>
          <a:lstStyle/>
          <a:p>
            <a:r>
              <a:rPr lang="en-US" dirty="0" smtClean="0"/>
              <a:t>Different Ways To Create A Project</a:t>
            </a:r>
            <a:endParaRPr lang="en-US" dirty="0"/>
          </a:p>
          <a:p>
            <a:pPr lvl="1"/>
            <a:r>
              <a:rPr lang="en-US" dirty="0" smtClean="0"/>
              <a:t>Start Page</a:t>
            </a:r>
          </a:p>
          <a:p>
            <a:pPr lvl="1"/>
            <a:r>
              <a:rPr lang="en-US" dirty="0" smtClean="0"/>
              <a:t>File Menu</a:t>
            </a:r>
          </a:p>
          <a:p>
            <a:pPr marL="0" indent="0">
              <a:buNone/>
            </a:pPr>
            <a:endParaRPr lang="en-US" dirty="0" smtClean="0"/>
          </a:p>
          <a:p>
            <a:r>
              <a:rPr lang="en-US" dirty="0" smtClean="0"/>
              <a:t>Select the Project Template</a:t>
            </a:r>
          </a:p>
          <a:p>
            <a:endParaRPr lang="en-US" dirty="0" smtClean="0"/>
          </a:p>
          <a:p>
            <a:r>
              <a:rPr lang="en-US" dirty="0" smtClean="0"/>
              <a:t>Name the Project</a:t>
            </a:r>
          </a:p>
          <a:p>
            <a:endParaRPr lang="en-US" dirty="0" smtClean="0"/>
          </a:p>
          <a:p>
            <a:r>
              <a:rPr lang="en-US" dirty="0" smtClean="0"/>
              <a:t>Location of Project</a:t>
            </a:r>
          </a:p>
          <a:p>
            <a:endParaRPr lang="en-US" dirty="0"/>
          </a:p>
          <a:p>
            <a:endParaRPr lang="en-US" dirty="0"/>
          </a:p>
        </p:txBody>
      </p:sp>
    </p:spTree>
    <p:extLst>
      <p:ext uri="{BB962C8B-B14F-4D97-AF65-F5344CB8AC3E}">
        <p14:creationId xmlns:p14="http://schemas.microsoft.com/office/powerpoint/2010/main" val="162213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6909539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Operators</a:t>
            </a:r>
            <a:br>
              <a:rPr lang="en-US" dirty="0" smtClean="0"/>
            </a:br>
            <a:r>
              <a:rPr lang="en-US" sz="2800" dirty="0" smtClean="0"/>
              <a:t>Incremental &amp; Decremental</a:t>
            </a:r>
            <a:endParaRPr lang="en-US" sz="2800" dirty="0"/>
          </a:p>
        </p:txBody>
      </p:sp>
      <p:sp>
        <p:nvSpPr>
          <p:cNvPr id="3" name="Content Placeholder 2"/>
          <p:cNvSpPr>
            <a:spLocks noGrp="1"/>
          </p:cNvSpPr>
          <p:nvPr>
            <p:ph idx="1"/>
          </p:nvPr>
        </p:nvSpPr>
        <p:spPr>
          <a:xfrm>
            <a:off x="685800" y="2528711"/>
            <a:ext cx="10820400" cy="4154310"/>
          </a:xfrm>
        </p:spPr>
        <p:txBody>
          <a:bodyPr>
            <a:normAutofit/>
          </a:bodyPr>
          <a:lstStyle/>
          <a:p>
            <a:r>
              <a:rPr lang="en-US" sz="1800" dirty="0" smtClean="0"/>
              <a:t>++ : Increment Operator - Increases value by 1</a:t>
            </a:r>
          </a:p>
          <a:p>
            <a:pPr lvl="1"/>
            <a:r>
              <a:rPr lang="en-US" sz="1800" dirty="0" smtClean="0"/>
              <a:t>If used before the operand it returns the value after the increase</a:t>
            </a:r>
          </a:p>
          <a:p>
            <a:pPr lvl="2"/>
            <a:r>
              <a:rPr lang="en-US" sz="1600" dirty="0" err="1"/>
              <a:t>i</a:t>
            </a:r>
            <a:r>
              <a:rPr lang="en-US" sz="1600" dirty="0" err="1" smtClean="0"/>
              <a:t>nt</a:t>
            </a:r>
            <a:r>
              <a:rPr lang="en-US" sz="1600" dirty="0" smtClean="0"/>
              <a:t> a = 5; ++a returns 6.</a:t>
            </a:r>
          </a:p>
          <a:p>
            <a:pPr lvl="1"/>
            <a:r>
              <a:rPr lang="en-US" sz="1800" dirty="0" smtClean="0"/>
              <a:t>If used after the operand it returns the value before the increase</a:t>
            </a:r>
          </a:p>
          <a:p>
            <a:pPr lvl="2"/>
            <a:r>
              <a:rPr lang="en-US" sz="1600" dirty="0" err="1"/>
              <a:t>i</a:t>
            </a:r>
            <a:r>
              <a:rPr lang="en-US" sz="1600" dirty="0" err="1" smtClean="0"/>
              <a:t>nt</a:t>
            </a:r>
            <a:r>
              <a:rPr lang="en-US" sz="1600" dirty="0" smtClean="0"/>
              <a:t> a = 5; a++ returns 5.</a:t>
            </a:r>
          </a:p>
          <a:p>
            <a:pPr lvl="1"/>
            <a:r>
              <a:rPr lang="en-US" sz="1800" dirty="0" smtClean="0"/>
              <a:t>Both a++ and ++a return 6 on the line after the increase</a:t>
            </a:r>
          </a:p>
          <a:p>
            <a:pPr lvl="1"/>
            <a:endParaRPr lang="en-US" sz="1800" dirty="0"/>
          </a:p>
          <a:p>
            <a:r>
              <a:rPr lang="en-US" sz="1800" dirty="0" smtClean="0"/>
              <a:t>-- : Decrement Operator - Decreases value by 1</a:t>
            </a:r>
          </a:p>
          <a:p>
            <a:pPr lvl="1"/>
            <a:r>
              <a:rPr lang="en-US" sz="1800" dirty="0" smtClean="0"/>
              <a:t>If used before the operand it returns the value after the decrease</a:t>
            </a:r>
          </a:p>
          <a:p>
            <a:pPr lvl="2"/>
            <a:r>
              <a:rPr lang="en-US" sz="1600" dirty="0" err="1"/>
              <a:t>i</a:t>
            </a:r>
            <a:r>
              <a:rPr lang="en-US" sz="1600" dirty="0" err="1" smtClean="0"/>
              <a:t>nt</a:t>
            </a:r>
            <a:r>
              <a:rPr lang="en-US" sz="1600" dirty="0" smtClean="0"/>
              <a:t> a = 5; --a returns 4.</a:t>
            </a:r>
          </a:p>
          <a:p>
            <a:pPr lvl="1"/>
            <a:r>
              <a:rPr lang="en-US" sz="1800" dirty="0" smtClean="0"/>
              <a:t>If used after the operand it returns the value before the decrease</a:t>
            </a:r>
          </a:p>
          <a:p>
            <a:pPr lvl="2"/>
            <a:r>
              <a:rPr lang="en-US" sz="1600" dirty="0" err="1"/>
              <a:t>i</a:t>
            </a:r>
            <a:r>
              <a:rPr lang="en-US" sz="1600" dirty="0" err="1" smtClean="0"/>
              <a:t>nt</a:t>
            </a:r>
            <a:r>
              <a:rPr lang="en-US" sz="1600" dirty="0" smtClean="0"/>
              <a:t> a = 5; a– returns 5.</a:t>
            </a:r>
          </a:p>
          <a:p>
            <a:pPr lvl="1"/>
            <a:r>
              <a:rPr lang="en-US" sz="1800" dirty="0" smtClean="0"/>
              <a:t>Both a-- and --a return 4 on the line after the decrease</a:t>
            </a:r>
            <a:endParaRPr lang="en-US" sz="1800" dirty="0"/>
          </a:p>
        </p:txBody>
      </p:sp>
    </p:spTree>
    <p:extLst>
      <p:ext uri="{BB962C8B-B14F-4D97-AF65-F5344CB8AC3E}">
        <p14:creationId xmlns:p14="http://schemas.microsoft.com/office/powerpoint/2010/main" val="229591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88946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8779328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Operators</a:t>
            </a:r>
            <a:br>
              <a:rPr lang="en-US" dirty="0" smtClean="0"/>
            </a:br>
            <a:r>
              <a:rPr lang="en-US" sz="2800" dirty="0" smtClean="0"/>
              <a:t>incremental &amp; Decremental</a:t>
            </a:r>
            <a:endParaRPr lang="en-US" sz="2800" dirty="0"/>
          </a:p>
        </p:txBody>
      </p:sp>
      <p:sp>
        <p:nvSpPr>
          <p:cNvPr id="13" name="Rectangle 12"/>
          <p:cNvSpPr/>
          <p:nvPr/>
        </p:nvSpPr>
        <p:spPr>
          <a:xfrm>
            <a:off x="3946813" y="3040071"/>
            <a:ext cx="3861956" cy="1569660"/>
          </a:xfrm>
          <a:prstGeom prst="rect">
            <a:avLst/>
          </a:prstGeom>
          <a:noFill/>
        </p:spPr>
        <p:txBody>
          <a:bodyPr wrap="none" lIns="91440" tIns="45720" rIns="91440" bIns="45720">
            <a:spAutoFit/>
          </a:bodyPr>
          <a:lstStyle/>
          <a:p>
            <a:pPr algn="ctr"/>
            <a:r>
              <a:rPr lang="en-US" sz="9600" dirty="0" smtClean="0">
                <a:ln w="0"/>
                <a:effectLst>
                  <a:outerShdw blurRad="38100" dist="19050" dir="2700000" algn="tl" rotWithShape="0">
                    <a:schemeClr val="dk1">
                      <a:alpha val="40000"/>
                    </a:schemeClr>
                  </a:outerShdw>
                </a:effectLst>
              </a:rPr>
              <a:t>Demo</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257699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9805879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55136"/>
            <a:ext cx="8610600" cy="1293028"/>
          </a:xfrm>
        </p:spPr>
        <p:txBody>
          <a:bodyPr/>
          <a:lstStyle/>
          <a:p>
            <a:r>
              <a:rPr lang="en-US" dirty="0" smtClean="0"/>
              <a:t>Using Strings</a:t>
            </a:r>
            <a:endParaRPr lang="en-US" dirty="0"/>
          </a:p>
        </p:txBody>
      </p:sp>
      <p:sp>
        <p:nvSpPr>
          <p:cNvPr id="3" name="Content Placeholder 2"/>
          <p:cNvSpPr>
            <a:spLocks noGrp="1"/>
          </p:cNvSpPr>
          <p:nvPr>
            <p:ph idx="1"/>
          </p:nvPr>
        </p:nvSpPr>
        <p:spPr>
          <a:xfrm>
            <a:off x="685800" y="2234045"/>
            <a:ext cx="10820400" cy="4437687"/>
          </a:xfrm>
        </p:spPr>
        <p:txBody>
          <a:bodyPr/>
          <a:lstStyle/>
          <a:p>
            <a:r>
              <a:rPr lang="en-US" dirty="0" smtClean="0"/>
              <a:t>Concatenation</a:t>
            </a:r>
          </a:p>
          <a:p>
            <a:pPr lvl="1"/>
            <a:r>
              <a:rPr lang="en-US" dirty="0" smtClean="0"/>
              <a:t>Combine two strings together with the + symbol</a:t>
            </a:r>
          </a:p>
          <a:p>
            <a:pPr lvl="1"/>
            <a:r>
              <a:rPr lang="en-US" dirty="0" smtClean="0"/>
              <a:t>Example:  </a:t>
            </a:r>
          </a:p>
          <a:p>
            <a:pPr marL="914400" lvl="2" indent="0">
              <a:buNone/>
            </a:pPr>
            <a:r>
              <a:rPr lang="en-US" dirty="0" smtClean="0"/>
              <a:t>string greeting = “Hello, my name is: “ + “John”;</a:t>
            </a:r>
          </a:p>
          <a:p>
            <a:pPr marL="914400" lvl="2" indent="0">
              <a:buNone/>
            </a:pPr>
            <a:endParaRPr lang="en-US" dirty="0" smtClean="0"/>
          </a:p>
          <a:p>
            <a:pPr marL="914400" lvl="2" indent="0">
              <a:buNone/>
            </a:pPr>
            <a:endParaRPr lang="en-US" dirty="0"/>
          </a:p>
          <a:p>
            <a:r>
              <a:rPr lang="en-US" dirty="0" smtClean="0"/>
              <a:t>Converting Numeric Data Types to Strings</a:t>
            </a:r>
          </a:p>
          <a:p>
            <a:pPr lvl="1"/>
            <a:r>
              <a:rPr lang="en-US" dirty="0" smtClean="0"/>
              <a:t>Use the .</a:t>
            </a:r>
            <a:r>
              <a:rPr lang="en-US" dirty="0" err="1" smtClean="0"/>
              <a:t>ToString</a:t>
            </a:r>
            <a:r>
              <a:rPr lang="en-US" dirty="0" smtClean="0"/>
              <a:t>() extension method to convert a numeric variable to a string</a:t>
            </a:r>
            <a:endParaRPr lang="en-US" dirty="0"/>
          </a:p>
          <a:p>
            <a:pPr lvl="1"/>
            <a:r>
              <a:rPr lang="en-US" dirty="0" smtClean="0"/>
              <a:t>Example:</a:t>
            </a:r>
          </a:p>
          <a:p>
            <a:pPr lvl="2"/>
            <a:r>
              <a:rPr lang="en-US" dirty="0"/>
              <a:t>d</a:t>
            </a:r>
            <a:r>
              <a:rPr lang="en-US" dirty="0" smtClean="0"/>
              <a:t>ouble pi = 3.14159265;</a:t>
            </a:r>
          </a:p>
          <a:p>
            <a:pPr lvl="2"/>
            <a:r>
              <a:rPr lang="en-US" dirty="0"/>
              <a:t>s</a:t>
            </a:r>
            <a:r>
              <a:rPr lang="en-US" dirty="0" smtClean="0"/>
              <a:t>tring output = “Tom says the value of pi is “ + </a:t>
            </a:r>
            <a:r>
              <a:rPr lang="en-US" dirty="0" err="1" smtClean="0"/>
              <a:t>pi.ToString</a:t>
            </a:r>
            <a:r>
              <a:rPr lang="en-US" dirty="0" smtClean="0"/>
              <a:t>();</a:t>
            </a:r>
          </a:p>
        </p:txBody>
      </p:sp>
      <p:sp>
        <p:nvSpPr>
          <p:cNvPr id="6" name="Rectangle 5"/>
          <p:cNvSpPr/>
          <p:nvPr/>
        </p:nvSpPr>
        <p:spPr>
          <a:xfrm>
            <a:off x="7200900" y="5638542"/>
            <a:ext cx="1080656" cy="276579"/>
          </a:xfrm>
          <a:prstGeom prst="rect">
            <a:avLst/>
          </a:prstGeom>
          <a:solidFill>
            <a:schemeClr val="accent1">
              <a:alpha val="3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48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42260"/>
            <a:ext cx="8610600" cy="1293028"/>
          </a:xfrm>
        </p:spPr>
        <p:txBody>
          <a:bodyPr/>
          <a:lstStyle/>
          <a:p>
            <a:r>
              <a:rPr lang="en-US" dirty="0" smtClean="0"/>
              <a:t>Using Strings</a:t>
            </a:r>
            <a:endParaRPr lang="en-US" dirty="0"/>
          </a:p>
        </p:txBody>
      </p:sp>
      <p:sp>
        <p:nvSpPr>
          <p:cNvPr id="3" name="Content Placeholder 2"/>
          <p:cNvSpPr>
            <a:spLocks noGrp="1"/>
          </p:cNvSpPr>
          <p:nvPr>
            <p:ph idx="1"/>
          </p:nvPr>
        </p:nvSpPr>
        <p:spPr>
          <a:xfrm>
            <a:off x="685800" y="1682044"/>
            <a:ext cx="10820400" cy="5023556"/>
          </a:xfrm>
        </p:spPr>
        <p:txBody>
          <a:bodyPr>
            <a:normAutofit/>
          </a:bodyPr>
          <a:lstStyle/>
          <a:p>
            <a:r>
              <a:rPr lang="en-US" dirty="0" smtClean="0"/>
              <a:t>Escape Sequences</a:t>
            </a:r>
          </a:p>
          <a:p>
            <a:pPr lvl="1"/>
            <a:r>
              <a:rPr lang="en-US" dirty="0" smtClean="0"/>
              <a:t>Use the \ character to indicate a special Unicode escape sequence</a:t>
            </a:r>
          </a:p>
          <a:p>
            <a:pPr lvl="2"/>
            <a:r>
              <a:rPr lang="en-US" dirty="0"/>
              <a:t>\r – Carriage </a:t>
            </a:r>
            <a:r>
              <a:rPr lang="en-US" dirty="0" smtClean="0"/>
              <a:t>Return</a:t>
            </a:r>
          </a:p>
          <a:p>
            <a:pPr lvl="2"/>
            <a:r>
              <a:rPr lang="en-US" dirty="0" smtClean="0"/>
              <a:t>\n – New Line</a:t>
            </a:r>
          </a:p>
          <a:p>
            <a:pPr lvl="2"/>
            <a:r>
              <a:rPr lang="en-US" dirty="0" smtClean="0"/>
              <a:t>\t – Tab</a:t>
            </a:r>
          </a:p>
          <a:p>
            <a:pPr lvl="2"/>
            <a:r>
              <a:rPr lang="en-US" dirty="0" smtClean="0"/>
              <a:t>\’ – Apostrophe</a:t>
            </a:r>
          </a:p>
          <a:p>
            <a:pPr lvl="2"/>
            <a:r>
              <a:rPr lang="en-US" dirty="0" smtClean="0"/>
              <a:t>\” – Quotation Mark</a:t>
            </a:r>
          </a:p>
          <a:p>
            <a:pPr lvl="2"/>
            <a:r>
              <a:rPr lang="en-US" dirty="0" smtClean="0"/>
              <a:t>\\ - One Backslash</a:t>
            </a:r>
          </a:p>
          <a:p>
            <a:pPr lvl="1"/>
            <a:endParaRPr lang="en-US" dirty="0" smtClean="0"/>
          </a:p>
          <a:p>
            <a:pPr lvl="1"/>
            <a:r>
              <a:rPr lang="en-US" dirty="0" smtClean="0"/>
              <a:t>Example:</a:t>
            </a:r>
          </a:p>
          <a:p>
            <a:pPr lvl="2"/>
            <a:r>
              <a:rPr lang="en-US" dirty="0"/>
              <a:t>string </a:t>
            </a:r>
            <a:r>
              <a:rPr lang="en-US" dirty="0" err="1"/>
              <a:t>twoSentences</a:t>
            </a:r>
            <a:r>
              <a:rPr lang="en-US" dirty="0"/>
              <a:t> = "\"I saw a man\" </a:t>
            </a:r>
            <a:r>
              <a:rPr lang="en-US" dirty="0" smtClean="0"/>
              <a:t>Charlie said,\r\n</a:t>
            </a:r>
            <a:r>
              <a:rPr lang="en-US" dirty="0"/>
              <a:t>\"He was running East on Main Street</a:t>
            </a:r>
            <a:r>
              <a:rPr lang="en-US" dirty="0" smtClean="0"/>
              <a:t>.\"";</a:t>
            </a:r>
          </a:p>
          <a:p>
            <a:pPr lvl="2"/>
            <a:r>
              <a:rPr lang="en-US" dirty="0" smtClean="0"/>
              <a:t>Results in:  </a:t>
            </a:r>
          </a:p>
          <a:p>
            <a:pPr marL="1371600" lvl="3" indent="0">
              <a:buNone/>
            </a:pPr>
            <a:r>
              <a:rPr lang="en-US" dirty="0" smtClean="0"/>
              <a:t>“I </a:t>
            </a:r>
            <a:r>
              <a:rPr lang="en-US" dirty="0"/>
              <a:t>saw a </a:t>
            </a:r>
            <a:r>
              <a:rPr lang="en-US" dirty="0" smtClean="0"/>
              <a:t>man” Charlie said,</a:t>
            </a:r>
          </a:p>
          <a:p>
            <a:pPr marL="1371600" lvl="3" indent="0">
              <a:buNone/>
            </a:pPr>
            <a:r>
              <a:rPr lang="en-US" dirty="0" smtClean="0"/>
              <a:t>“He </a:t>
            </a:r>
            <a:r>
              <a:rPr lang="en-US" dirty="0"/>
              <a:t>was running East on Main Street</a:t>
            </a:r>
            <a:r>
              <a:rPr lang="en-US" dirty="0" smtClean="0"/>
              <a:t>.”</a:t>
            </a:r>
          </a:p>
          <a:p>
            <a:pPr lvl="1"/>
            <a:endParaRPr lang="en-US" dirty="0" smtClean="0"/>
          </a:p>
          <a:p>
            <a:pPr lvl="1"/>
            <a:endParaRPr lang="en-US" dirty="0"/>
          </a:p>
          <a:p>
            <a:pPr lvl="2"/>
            <a:endParaRPr lang="en-US" dirty="0"/>
          </a:p>
        </p:txBody>
      </p:sp>
    </p:spTree>
    <p:extLst>
      <p:ext uri="{BB962C8B-B14F-4D97-AF65-F5344CB8AC3E}">
        <p14:creationId xmlns:p14="http://schemas.microsoft.com/office/powerpoint/2010/main" val="9218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5454" y="2967335"/>
            <a:ext cx="682109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End Of Presentation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575162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 Basics</a:t>
            </a:r>
            <a:endParaRPr lang="en-US" dirty="0"/>
          </a:p>
        </p:txBody>
      </p:sp>
      <p:sp>
        <p:nvSpPr>
          <p:cNvPr id="3" name="Subtitle 2"/>
          <p:cNvSpPr>
            <a:spLocks noGrp="1"/>
          </p:cNvSpPr>
          <p:nvPr>
            <p:ph type="subTitle" idx="1"/>
          </p:nvPr>
        </p:nvSpPr>
        <p:spPr/>
        <p:txBody>
          <a:bodyPr/>
          <a:lstStyle/>
          <a:p>
            <a:r>
              <a:rPr lang="en-US" dirty="0" smtClean="0"/>
              <a:t>Hosted By: Steve Bishop</a:t>
            </a:r>
            <a:endParaRPr lang="en-US" dirty="0"/>
          </a:p>
        </p:txBody>
      </p:sp>
      <p:sp>
        <p:nvSpPr>
          <p:cNvPr id="4" name="TextBox 3"/>
          <p:cNvSpPr txBox="1"/>
          <p:nvPr/>
        </p:nvSpPr>
        <p:spPr>
          <a:xfrm>
            <a:off x="6951519" y="218208"/>
            <a:ext cx="4265911" cy="646331"/>
          </a:xfrm>
          <a:prstGeom prst="rect">
            <a:avLst/>
          </a:prstGeom>
          <a:noFill/>
        </p:spPr>
        <p:txBody>
          <a:bodyPr wrap="none" rtlCol="0">
            <a:spAutoFit/>
          </a:bodyPr>
          <a:lstStyle/>
          <a:p>
            <a:r>
              <a:rPr lang="en-US" dirty="0" smtClean="0"/>
              <a:t>YouTube.com/</a:t>
            </a:r>
            <a:r>
              <a:rPr lang="en-US" dirty="0" err="1" smtClean="0"/>
              <a:t>ProgrammingMadeEZ</a:t>
            </a:r>
            <a:endParaRPr lang="en-US" dirty="0" smtClean="0"/>
          </a:p>
          <a:p>
            <a:r>
              <a:rPr lang="en-US" dirty="0" smtClean="0"/>
              <a:t>Techie-Tid-Bits.Blogspot.com</a:t>
            </a:r>
            <a:endParaRPr lang="en-US" dirty="0"/>
          </a:p>
        </p:txBody>
      </p:sp>
    </p:spTree>
    <p:extLst>
      <p:ext uri="{BB962C8B-B14F-4D97-AF65-F5344CB8AC3E}">
        <p14:creationId xmlns:p14="http://schemas.microsoft.com/office/powerpoint/2010/main" val="2724606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57994</TotalTime>
  <Words>4510</Words>
  <Application>Microsoft Office PowerPoint</Application>
  <PresentationFormat>Widescreen</PresentationFormat>
  <Paragraphs>1294</Paragraphs>
  <Slides>261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261</vt:i4>
      </vt:variant>
    </vt:vector>
  </HeadingPairs>
  <TitlesOfParts>
    <vt:vector size="264" baseType="lpstr">
      <vt:lpstr>Arial</vt:lpstr>
      <vt:lpstr>Century Gothic</vt:lpstr>
      <vt:lpstr>Vapor Trail</vt:lpstr>
      <vt:lpstr>C# Basics</vt:lpstr>
      <vt:lpstr>Introduction</vt:lpstr>
      <vt:lpstr>Introduction</vt:lpstr>
      <vt:lpstr>C# Basics</vt:lpstr>
      <vt:lpstr>Installing and Using Visual Studio Summary</vt:lpstr>
      <vt:lpstr>Downloading And Installing Visual Studio 2015</vt:lpstr>
      <vt:lpstr>PowerPoint Presentation</vt:lpstr>
      <vt:lpstr>C# Basics</vt:lpstr>
      <vt:lpstr>Creating a Solution and Project</vt:lpstr>
      <vt:lpstr>PowerPoint Presentation</vt:lpstr>
      <vt:lpstr>PowerPoint Presentation</vt:lpstr>
      <vt:lpstr>PowerPoint Presentation</vt:lpstr>
      <vt:lpstr>PowerPoint Presentation</vt:lpstr>
      <vt:lpstr>PowerPoint Presentation</vt:lpstr>
      <vt:lpstr>C# Basics</vt:lpstr>
      <vt:lpstr>Creating a Solution and Project</vt:lpstr>
      <vt:lpstr>C# Basics</vt:lpstr>
      <vt:lpstr>Visual Studio Windows and navigation</vt:lpstr>
      <vt:lpstr>PowerPoint Presentation</vt:lpstr>
      <vt:lpstr>Code Window</vt:lpstr>
      <vt:lpstr>Output Window</vt:lpstr>
      <vt:lpstr>Solution Explorer</vt:lpstr>
      <vt:lpstr>Properties Window</vt:lpstr>
      <vt:lpstr>PowerPoint Presentation</vt:lpstr>
      <vt:lpstr>C# Basics</vt:lpstr>
      <vt:lpstr>Visual Studio Windows and navigation</vt:lpstr>
      <vt:lpstr>C# Basics</vt:lpstr>
      <vt:lpstr>Solution and Project Properties</vt:lpstr>
      <vt:lpstr>Opening The Solution Properties Page</vt:lpstr>
      <vt:lpstr>Opening The Solution Properties Page</vt:lpstr>
      <vt:lpstr>Opening The Solution Properties Page</vt:lpstr>
      <vt:lpstr>Setting The Startup Projects</vt:lpstr>
      <vt:lpstr>Opening the project properties page</vt:lpstr>
      <vt:lpstr>Opening the project properties page</vt:lpstr>
      <vt:lpstr>Opening the project properties page</vt:lpstr>
      <vt:lpstr>Application Section</vt:lpstr>
      <vt:lpstr>Assembly Name &amp; Default Namespace</vt:lpstr>
      <vt:lpstr>Target Framework</vt:lpstr>
      <vt:lpstr>Output Type</vt:lpstr>
      <vt:lpstr>Startup Object</vt:lpstr>
      <vt:lpstr>Build Section</vt:lpstr>
      <vt:lpstr>Platform Target</vt:lpstr>
      <vt:lpstr>PowerPoint Presentation</vt:lpstr>
      <vt:lpstr>C# Basics</vt:lpstr>
      <vt:lpstr>Solution and Project Properties</vt:lpstr>
      <vt:lpstr>C# Basics</vt:lpstr>
      <vt:lpstr>Basic Concepts Summary</vt:lpstr>
      <vt:lpstr>PowerPoint Presentation</vt:lpstr>
      <vt:lpstr>C# Basics</vt:lpstr>
      <vt:lpstr>Writing Your First Code</vt:lpstr>
      <vt:lpstr>C# Basics</vt:lpstr>
      <vt:lpstr>.NET Framework</vt:lpstr>
      <vt:lpstr>.Net Framework</vt:lpstr>
      <vt:lpstr>.NET Framework</vt:lpstr>
      <vt:lpstr>PowerPoint Presentation</vt:lpstr>
      <vt:lpstr>C# Basics</vt:lpstr>
      <vt:lpstr>Scope and Statements</vt:lpstr>
      <vt:lpstr>Scope and Statements</vt:lpstr>
      <vt:lpstr>PowerPoint Presentation</vt:lpstr>
      <vt:lpstr>C# Basics</vt:lpstr>
      <vt:lpstr>Scope and statements</vt:lpstr>
      <vt:lpstr>C# Basics</vt:lpstr>
      <vt:lpstr>Variables</vt:lpstr>
      <vt:lpstr>Variables</vt:lpstr>
      <vt:lpstr>Variables</vt:lpstr>
      <vt:lpstr>Variables</vt:lpstr>
      <vt:lpstr>PowerPoint Presentation</vt:lpstr>
      <vt:lpstr>C# Basics</vt:lpstr>
      <vt:lpstr>Variables</vt:lpstr>
      <vt:lpstr>C# Basics</vt:lpstr>
      <vt:lpstr>Numeric Types</vt:lpstr>
      <vt:lpstr>Integral Numbers</vt:lpstr>
      <vt:lpstr>Floating Point and Decimal Numbers</vt:lpstr>
      <vt:lpstr>Boolean</vt:lpstr>
      <vt:lpstr>PowerPoint Presentation</vt:lpstr>
      <vt:lpstr>C# Basics</vt:lpstr>
      <vt:lpstr>Numeric Types</vt:lpstr>
      <vt:lpstr>C# Basics</vt:lpstr>
      <vt:lpstr>Using suffixes</vt:lpstr>
      <vt:lpstr>Using Suffixes</vt:lpstr>
      <vt:lpstr>Using Suffixes</vt:lpstr>
      <vt:lpstr>PowerPoint Presentation</vt:lpstr>
      <vt:lpstr>C# Basics</vt:lpstr>
      <vt:lpstr>Using Suffixes</vt:lpstr>
      <vt:lpstr>C# Basics</vt:lpstr>
      <vt:lpstr>Mathematical Operators Basic Arithmetic</vt:lpstr>
      <vt:lpstr>PowerPoint Presentation</vt:lpstr>
      <vt:lpstr>C# Basics</vt:lpstr>
      <vt:lpstr>Mathematical Operators Basic Arithmetic</vt:lpstr>
      <vt:lpstr>C# Basics</vt:lpstr>
      <vt:lpstr>Mathematical Operators Incremental &amp; Decremental</vt:lpstr>
      <vt:lpstr>PowerPoint Presentation</vt:lpstr>
      <vt:lpstr>C# Basics</vt:lpstr>
      <vt:lpstr>Mathematical Operators incremental &amp; Decremental</vt:lpstr>
      <vt:lpstr>C# Basics</vt:lpstr>
      <vt:lpstr>Using Strings</vt:lpstr>
      <vt:lpstr>Using Strings</vt:lpstr>
      <vt:lpstr>PowerPoint Presentation</vt:lpstr>
      <vt:lpstr>C# Basics</vt:lpstr>
      <vt:lpstr>Using Strings</vt:lpstr>
      <vt:lpstr>C# Basics</vt:lpstr>
      <vt:lpstr>Array Variables</vt:lpstr>
      <vt:lpstr>Array Variables</vt:lpstr>
      <vt:lpstr>Array Variables</vt:lpstr>
      <vt:lpstr>Array Variables</vt:lpstr>
      <vt:lpstr>PowerPoint Presentation</vt:lpstr>
      <vt:lpstr>C# Basics</vt:lpstr>
      <vt:lpstr>Array Variables</vt:lpstr>
      <vt:lpstr>C# Basics</vt:lpstr>
      <vt:lpstr>Explicit Conversions</vt:lpstr>
      <vt:lpstr>PowerPoint Presentation</vt:lpstr>
      <vt:lpstr>C# Basics</vt:lpstr>
      <vt:lpstr>Debugging Your Code</vt:lpstr>
      <vt:lpstr>Debugging Code</vt:lpstr>
      <vt:lpstr>PowerPoint Presentation</vt:lpstr>
      <vt:lpstr>C# Basics</vt:lpstr>
      <vt:lpstr>Debugging Code</vt:lpstr>
      <vt:lpstr>C# Basics</vt:lpstr>
      <vt:lpstr>Control Flow</vt:lpstr>
      <vt:lpstr>PowerPoint Presentation</vt:lpstr>
      <vt:lpstr>C# Basics</vt:lpstr>
      <vt:lpstr>Relational Operators</vt:lpstr>
      <vt:lpstr>PowerPoint Presentation</vt:lpstr>
      <vt:lpstr>C# Basics</vt:lpstr>
      <vt:lpstr>Relational Operators</vt:lpstr>
      <vt:lpstr>C# Basics</vt:lpstr>
      <vt:lpstr>Logical Operators</vt:lpstr>
      <vt:lpstr>Logical Operators</vt:lpstr>
      <vt:lpstr>Logical Operators</vt:lpstr>
      <vt:lpstr>PowerPoint Presentation</vt:lpstr>
      <vt:lpstr>C# Basics</vt:lpstr>
      <vt:lpstr>Logical Operators</vt:lpstr>
      <vt:lpstr>C# Basics</vt:lpstr>
      <vt:lpstr>If-Else Statement</vt:lpstr>
      <vt:lpstr>If-Else Statement</vt:lpstr>
      <vt:lpstr>PowerPoint Presentation</vt:lpstr>
      <vt:lpstr>C# Basics</vt:lpstr>
      <vt:lpstr>If-Else Statement</vt:lpstr>
      <vt:lpstr>C# Basics</vt:lpstr>
      <vt:lpstr>Else If</vt:lpstr>
      <vt:lpstr>PowerPoint Presentation</vt:lpstr>
      <vt:lpstr>C# Basics</vt:lpstr>
      <vt:lpstr>Else If Statement</vt:lpstr>
      <vt:lpstr>C# Basics</vt:lpstr>
      <vt:lpstr>Switch-Case Statements</vt:lpstr>
      <vt:lpstr>Switch-Case Statements</vt:lpstr>
      <vt:lpstr>PowerPoint Presentation</vt:lpstr>
      <vt:lpstr>C# Basics</vt:lpstr>
      <vt:lpstr>Switch-Case Statements</vt:lpstr>
      <vt:lpstr>C# Basics</vt:lpstr>
      <vt:lpstr>While Loop</vt:lpstr>
      <vt:lpstr>While Loop</vt:lpstr>
      <vt:lpstr>While Loop</vt:lpstr>
      <vt:lpstr>PowerPoint Presentation</vt:lpstr>
      <vt:lpstr>C# Basics</vt:lpstr>
      <vt:lpstr>While Loop</vt:lpstr>
      <vt:lpstr>C# Basics</vt:lpstr>
      <vt:lpstr>Do While Loop</vt:lpstr>
      <vt:lpstr>Do While Loop</vt:lpstr>
      <vt:lpstr>PowerPoint Presentation</vt:lpstr>
      <vt:lpstr>C# Basics</vt:lpstr>
      <vt:lpstr>Do While Loop</vt:lpstr>
      <vt:lpstr>C# Basics</vt:lpstr>
      <vt:lpstr>For Loop</vt:lpstr>
      <vt:lpstr>For Loop</vt:lpstr>
      <vt:lpstr>PowerPoint Presentation</vt:lpstr>
      <vt:lpstr>C# Basics</vt:lpstr>
      <vt:lpstr>For Loop</vt:lpstr>
      <vt:lpstr>C# Basics</vt:lpstr>
      <vt:lpstr>Foreach Loop</vt:lpstr>
      <vt:lpstr>ForEach Loop</vt:lpstr>
      <vt:lpstr>PowerPoint Presentation</vt:lpstr>
      <vt:lpstr>C# Basics</vt:lpstr>
      <vt:lpstr>ForEach Loop</vt:lpstr>
      <vt:lpstr>C# Basics</vt:lpstr>
      <vt:lpstr>Jumping Statements</vt:lpstr>
      <vt:lpstr>Jumping Statements</vt:lpstr>
      <vt:lpstr>PowerPoint Presentation</vt:lpstr>
      <vt:lpstr>C# Basics</vt:lpstr>
      <vt:lpstr>Jumping Statements</vt:lpstr>
      <vt:lpstr>C# Basics</vt:lpstr>
      <vt:lpstr>Try Catch Blocks</vt:lpstr>
      <vt:lpstr>PowerPoint Presentation</vt:lpstr>
      <vt:lpstr>C# Basics</vt:lpstr>
      <vt:lpstr>Classes</vt:lpstr>
      <vt:lpstr>PowerPoint Presentation</vt:lpstr>
      <vt:lpstr>C# Basics</vt:lpstr>
      <vt:lpstr>Classes</vt:lpstr>
      <vt:lpstr>Classes</vt:lpstr>
      <vt:lpstr>Classes</vt:lpstr>
      <vt:lpstr>Classes</vt:lpstr>
      <vt:lpstr>PowerPoint Presentation</vt:lpstr>
      <vt:lpstr>C# Basics</vt:lpstr>
      <vt:lpstr>Methods</vt:lpstr>
      <vt:lpstr>C# Basics</vt:lpstr>
      <vt:lpstr>Declaring A Method</vt:lpstr>
      <vt:lpstr>Declaring A Method</vt:lpstr>
      <vt:lpstr>PowerPoint Presentation</vt:lpstr>
      <vt:lpstr>C# Basics</vt:lpstr>
      <vt:lpstr>Declaring A Method</vt:lpstr>
      <vt:lpstr>C# Basics</vt:lpstr>
      <vt:lpstr>Declaring An Object</vt:lpstr>
      <vt:lpstr>PowerPoint Presentation</vt:lpstr>
      <vt:lpstr>C# Basics</vt:lpstr>
      <vt:lpstr>Parameters</vt:lpstr>
      <vt:lpstr>PowerPoint Presentation</vt:lpstr>
      <vt:lpstr>C# Basics</vt:lpstr>
      <vt:lpstr>Declaring A Property</vt:lpstr>
      <vt:lpstr>Declaring A Property</vt:lpstr>
      <vt:lpstr>PowerPoint Presentation</vt:lpstr>
      <vt:lpstr>C# Basics</vt:lpstr>
      <vt:lpstr>Using An Object</vt:lpstr>
      <vt:lpstr>PowerPoint Presentation</vt:lpstr>
      <vt:lpstr>C# Basics</vt:lpstr>
      <vt:lpstr>Property Shortcuts</vt:lpstr>
      <vt:lpstr>PowerPoint Presentation</vt:lpstr>
      <vt:lpstr>C# Basics</vt:lpstr>
      <vt:lpstr>Method Overloading And Signatures</vt:lpstr>
      <vt:lpstr>PowerPoint Presentation</vt:lpstr>
      <vt:lpstr>C# Basics</vt:lpstr>
      <vt:lpstr>Class Constructors</vt:lpstr>
      <vt:lpstr>PowerPoint Presentation</vt:lpstr>
      <vt:lpstr>C# Basics</vt:lpstr>
      <vt:lpstr>Classes and Reference Types</vt:lpstr>
      <vt:lpstr>PowerPoint Presentation</vt:lpstr>
      <vt:lpstr>C# Basics</vt:lpstr>
      <vt:lpstr>Object Oriented Programming</vt:lpstr>
      <vt:lpstr>3 (or 4) Pillars of OOP</vt:lpstr>
      <vt:lpstr>3 (or 4) Pillars of OOP</vt:lpstr>
      <vt:lpstr>PowerPoint Presentation</vt:lpstr>
      <vt:lpstr>C# Basics</vt:lpstr>
      <vt:lpstr>Encapsulation</vt:lpstr>
      <vt:lpstr>PowerPoint Presentation</vt:lpstr>
      <vt:lpstr>C# Basics</vt:lpstr>
      <vt:lpstr>Inheritance</vt:lpstr>
      <vt:lpstr>PowerPoint Presentation</vt:lpstr>
      <vt:lpstr>C# Basics</vt:lpstr>
      <vt:lpstr>Polymorphism</vt:lpstr>
      <vt:lpstr>PowerPoint Presentation</vt:lpstr>
      <vt:lpstr>C# Basics</vt:lpstr>
      <vt:lpstr>Abstraction</vt:lpstr>
      <vt:lpstr>PowerPoint Presentation</vt:lpstr>
      <vt:lpstr>C# Basics</vt:lpstr>
      <vt:lpstr>Interfaces</vt:lpstr>
      <vt:lpstr>PowerPoint Presentation</vt:lpstr>
      <vt:lpstr>C# Basics</vt:lpstr>
      <vt:lpstr>Odds &amp; Ends</vt:lpstr>
      <vt:lpstr>PowerPoint Presentation</vt:lpstr>
      <vt:lpstr>C# Basics</vt:lpstr>
      <vt:lpstr>Generics</vt:lpstr>
      <vt:lpstr>Generics</vt:lpstr>
      <vt:lpstr>Generics</vt:lpstr>
      <vt:lpstr>PowerPoint Presentation</vt:lpstr>
      <vt:lpstr>C# Basics</vt:lpstr>
      <vt:lpstr>Collections</vt:lpstr>
      <vt:lpstr>Collections</vt:lpstr>
      <vt:lpstr>PowerPoint Presentation</vt:lpstr>
      <vt:lpstr>C# Basics</vt:lpstr>
      <vt:lpstr>Adding Projects and References</vt:lpstr>
      <vt:lpstr>C# Basics</vt:lpstr>
      <vt:lpstr>Nuget Packages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Basics</dc:title>
  <dc:creator>Ringer DaMan</dc:creator>
  <cp:lastModifiedBy>Ringer DaMan</cp:lastModifiedBy>
  <cp:revision>328</cp:revision>
  <dcterms:created xsi:type="dcterms:W3CDTF">2015-11-30T01:31:19Z</dcterms:created>
  <dcterms:modified xsi:type="dcterms:W3CDTF">2016-03-09T02:16:06Z</dcterms:modified>
</cp:coreProperties>
</file>